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7" r:id="rId9"/>
    <p:sldId id="263" r:id="rId10"/>
    <p:sldId id="266" r:id="rId11"/>
    <p:sldId id="264" r:id="rId12"/>
    <p:sldId id="268" r:id="rId13"/>
    <p:sldId id="269" r:id="rId14"/>
    <p:sldId id="265"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978" y="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B0578431-E2EC-46CD-A26A-05E10B7C7979}" type="datetimeFigureOut">
              <a:rPr lang="en-US" smtClean="0"/>
              <a:pPr/>
              <a:t>9/3/2015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65A0759-F879-4D4E-B1D9-DF9993EA9DC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578431-E2EC-46CD-A26A-05E10B7C7979}" type="datetimeFigureOut">
              <a:rPr lang="en-US" smtClean="0"/>
              <a:pPr/>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5A0759-F879-4D4E-B1D9-DF9993EA9DC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578431-E2EC-46CD-A26A-05E10B7C7979}" type="datetimeFigureOut">
              <a:rPr lang="en-US" smtClean="0"/>
              <a:pPr/>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5A0759-F879-4D4E-B1D9-DF9993EA9DC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0578431-E2EC-46CD-A26A-05E10B7C7979}" type="datetimeFigureOut">
              <a:rPr lang="en-US" smtClean="0"/>
              <a:pPr/>
              <a:t>9/3/2015</a:t>
            </a:fld>
            <a:endParaRPr lang="en-US"/>
          </a:p>
        </p:txBody>
      </p:sp>
      <p:sp>
        <p:nvSpPr>
          <p:cNvPr id="9" name="Slide Number Placeholder 8"/>
          <p:cNvSpPr>
            <a:spLocks noGrp="1"/>
          </p:cNvSpPr>
          <p:nvPr>
            <p:ph type="sldNum" sz="quarter" idx="15"/>
          </p:nvPr>
        </p:nvSpPr>
        <p:spPr/>
        <p:txBody>
          <a:bodyPr rtlCol="0"/>
          <a:lstStyle/>
          <a:p>
            <a:fld id="{D65A0759-F879-4D4E-B1D9-DF9993EA9DCF}"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0578431-E2EC-46CD-A26A-05E10B7C7979}" type="datetimeFigureOut">
              <a:rPr lang="en-US" smtClean="0"/>
              <a:pPr/>
              <a:t>9/3/2015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65A0759-F879-4D4E-B1D9-DF9993EA9DC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0578431-E2EC-46CD-A26A-05E10B7C7979}" type="datetimeFigureOut">
              <a:rPr lang="en-US" smtClean="0"/>
              <a:pPr/>
              <a:t>9/3/2015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5A0759-F879-4D4E-B1D9-DF9993EA9DCF}"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0578431-E2EC-46CD-A26A-05E10B7C7979}" type="datetimeFigureOut">
              <a:rPr lang="en-US" smtClean="0"/>
              <a:pPr/>
              <a:t>9/3/2015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5A0759-F879-4D4E-B1D9-DF9993EA9DCF}"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0578431-E2EC-46CD-A26A-05E10B7C7979}" type="datetimeFigureOut">
              <a:rPr lang="en-US" smtClean="0"/>
              <a:pPr/>
              <a:t>9/3/2015</a:t>
            </a:fld>
            <a:endParaRPr lang="en-US"/>
          </a:p>
        </p:txBody>
      </p:sp>
      <p:sp>
        <p:nvSpPr>
          <p:cNvPr id="7" name="Slide Number Placeholder 6"/>
          <p:cNvSpPr>
            <a:spLocks noGrp="1"/>
          </p:cNvSpPr>
          <p:nvPr>
            <p:ph type="sldNum" sz="quarter" idx="11"/>
          </p:nvPr>
        </p:nvSpPr>
        <p:spPr/>
        <p:txBody>
          <a:bodyPr rtlCol="0"/>
          <a:lstStyle/>
          <a:p>
            <a:fld id="{D65A0759-F879-4D4E-B1D9-DF9993EA9DCF}"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578431-E2EC-46CD-A26A-05E10B7C7979}" type="datetimeFigureOut">
              <a:rPr lang="en-US" smtClean="0"/>
              <a:pPr/>
              <a:t>9/3/2015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5A0759-F879-4D4E-B1D9-DF9993EA9DC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0578431-E2EC-46CD-A26A-05E10B7C7979}" type="datetimeFigureOut">
              <a:rPr lang="en-US" smtClean="0"/>
              <a:pPr/>
              <a:t>9/3/2015</a:t>
            </a:fld>
            <a:endParaRPr lang="en-US"/>
          </a:p>
        </p:txBody>
      </p:sp>
      <p:sp>
        <p:nvSpPr>
          <p:cNvPr id="22" name="Slide Number Placeholder 21"/>
          <p:cNvSpPr>
            <a:spLocks noGrp="1"/>
          </p:cNvSpPr>
          <p:nvPr>
            <p:ph type="sldNum" sz="quarter" idx="15"/>
          </p:nvPr>
        </p:nvSpPr>
        <p:spPr/>
        <p:txBody>
          <a:bodyPr rtlCol="0"/>
          <a:lstStyle/>
          <a:p>
            <a:fld id="{D65A0759-F879-4D4E-B1D9-DF9993EA9DCF}"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0578431-E2EC-46CD-A26A-05E10B7C7979}" type="datetimeFigureOut">
              <a:rPr lang="en-US" smtClean="0"/>
              <a:pPr/>
              <a:t>9/3/2015</a:t>
            </a:fld>
            <a:endParaRPr lang="en-US"/>
          </a:p>
        </p:txBody>
      </p:sp>
      <p:sp>
        <p:nvSpPr>
          <p:cNvPr id="18" name="Slide Number Placeholder 17"/>
          <p:cNvSpPr>
            <a:spLocks noGrp="1"/>
          </p:cNvSpPr>
          <p:nvPr>
            <p:ph type="sldNum" sz="quarter" idx="11"/>
          </p:nvPr>
        </p:nvSpPr>
        <p:spPr/>
        <p:txBody>
          <a:bodyPr rtlCol="0"/>
          <a:lstStyle/>
          <a:p>
            <a:fld id="{D65A0759-F879-4D4E-B1D9-DF9993EA9DCF}"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0578431-E2EC-46CD-A26A-05E10B7C7979}" type="datetimeFigureOut">
              <a:rPr lang="en-US" smtClean="0"/>
              <a:pPr/>
              <a:t>9/3/2015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65A0759-F879-4D4E-B1D9-DF9993EA9DC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libguides.lincolnu.edu/citation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MLA style</a:t>
            </a:r>
            <a:endParaRPr lang="en-US" dirty="0"/>
          </a:p>
        </p:txBody>
      </p:sp>
      <p:sp>
        <p:nvSpPr>
          <p:cNvPr id="3" name="Subtitle 2"/>
          <p:cNvSpPr>
            <a:spLocks noGrp="1"/>
          </p:cNvSpPr>
          <p:nvPr>
            <p:ph type="subTitle" idx="1"/>
          </p:nvPr>
        </p:nvSpPr>
        <p:spPr/>
        <p:txBody>
          <a:bodyPr/>
          <a:lstStyle/>
          <a:p>
            <a:r>
              <a:rPr lang="en-US" dirty="0" smtClean="0"/>
              <a:t>Part of CASS’s Free Writing Workshop Series </a:t>
            </a:r>
          </a:p>
          <a:p>
            <a:r>
              <a:rPr lang="en-US" dirty="0" smtClean="0"/>
              <a:t>Presentation by Dr. Mary </a:t>
            </a:r>
            <a:r>
              <a:rPr lang="en-US" dirty="0" err="1" smtClean="0"/>
              <a:t>Clai</a:t>
            </a:r>
            <a:r>
              <a:rPr lang="en-US" dirty="0" smtClean="0"/>
              <a:t> Jones, Assistant Professor of English and Writing Area Coordinator </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in-text citations </a:t>
            </a:r>
            <a:endParaRPr lang="en-US" dirty="0"/>
          </a:p>
        </p:txBody>
      </p:sp>
      <p:sp>
        <p:nvSpPr>
          <p:cNvPr id="3" name="Content Placeholder 2"/>
          <p:cNvSpPr>
            <a:spLocks noGrp="1"/>
          </p:cNvSpPr>
          <p:nvPr>
            <p:ph sz="quarter" idx="1"/>
          </p:nvPr>
        </p:nvSpPr>
        <p:spPr/>
        <p:txBody>
          <a:bodyPr>
            <a:normAutofit fontScale="92500" lnSpcReduction="20000"/>
          </a:bodyPr>
          <a:lstStyle/>
          <a:p>
            <a:r>
              <a:rPr lang="en-US" b="1" dirty="0" smtClean="0"/>
              <a:t>One author</a:t>
            </a:r>
            <a:r>
              <a:rPr lang="en-US" dirty="0" smtClean="0"/>
              <a:t>: The </a:t>
            </a:r>
            <a:r>
              <a:rPr lang="en-US" i="1" dirty="0" smtClean="0"/>
              <a:t>Lexington Herald- Leader </a:t>
            </a:r>
            <a:r>
              <a:rPr lang="en-US" dirty="0" smtClean="0"/>
              <a:t>article explains the magnitude, diversity, and variety found in the Matthew’s </a:t>
            </a:r>
            <a:r>
              <a:rPr lang="en-US" dirty="0"/>
              <a:t>G</a:t>
            </a:r>
            <a:r>
              <a:rPr lang="en-US" dirty="0" smtClean="0"/>
              <a:t>arden: “350 different species of flora is one of the strongest reasons for its preservation . . . the garden is a teaching laboratory for classes from the sciences like dendrology and ecology” (Reece 15).  </a:t>
            </a:r>
          </a:p>
          <a:p>
            <a:r>
              <a:rPr lang="en-US" b="1" dirty="0" smtClean="0"/>
              <a:t>Corporate author</a:t>
            </a:r>
            <a:r>
              <a:rPr lang="en-US" dirty="0" smtClean="0"/>
              <a:t>: Studies show that exercising four to five times a week for more than 30 minutes reduces the risk of heart disease (American Medical Association 15). </a:t>
            </a:r>
          </a:p>
          <a:p>
            <a:r>
              <a:rPr lang="en-US" b="1" dirty="0" smtClean="0"/>
              <a:t>No author or page number</a:t>
            </a:r>
            <a:r>
              <a:rPr lang="en-US" dirty="0" smtClean="0"/>
              <a:t>: The Blue Grass Trust for Historic Preservation started in 1955 when they saved the Hunt- Morgan house from demolition and restored it to its original 1814 appearance (“About the Blue Grass Trust”).</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five: Works Cited Basics</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The works cited page should be a separate page at the end of your paper. Each citation referenced in the body of the paper must be listed on the Works Cited page. Consequently, each Works Cited entry should also appear in your paper. </a:t>
            </a:r>
          </a:p>
          <a:p>
            <a:r>
              <a:rPr lang="en-US" dirty="0" smtClean="0"/>
              <a:t>The words, “Works Cited,” should be centered at the top of a separate page.  </a:t>
            </a:r>
          </a:p>
          <a:p>
            <a:r>
              <a:rPr lang="en-US" dirty="0" smtClean="0"/>
              <a:t>Organize each entry alphabetically by author last name.</a:t>
            </a:r>
          </a:p>
          <a:p>
            <a:r>
              <a:rPr lang="en-US" dirty="0" smtClean="0"/>
              <a:t>Everything you type in the works cited page is double-spaced and uses the same font as the rest of the paper. </a:t>
            </a:r>
          </a:p>
          <a:p>
            <a:r>
              <a:rPr lang="en-US" dirty="0" smtClean="0"/>
              <a:t>Indent the second and subsequent lines of citations by 0.5 inches to create a hanging indent . To do this, go to the paragraph section under the home tab in Word. Click the arrow in the bottom right hand corner. This opens a box: under “special”, click on “hanging”. This creates the hanging format.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 Entries: Book</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Book with one author:</a:t>
            </a:r>
          </a:p>
          <a:p>
            <a:pPr>
              <a:buNone/>
            </a:pPr>
            <a:r>
              <a:rPr lang="en-US" dirty="0" smtClean="0"/>
              <a:t> Briggs, </a:t>
            </a:r>
            <a:r>
              <a:rPr lang="en-US" dirty="0" err="1" smtClean="0"/>
              <a:t>Asa</a:t>
            </a:r>
            <a:r>
              <a:rPr lang="en-US" dirty="0" smtClean="0"/>
              <a:t>. </a:t>
            </a:r>
            <a:r>
              <a:rPr lang="en-US" i="1" dirty="0" smtClean="0"/>
              <a:t>Victorian Things</a:t>
            </a:r>
            <a:r>
              <a:rPr lang="en-US" dirty="0" smtClean="0"/>
              <a:t>. Chicago: U of Chicago P, 1989. Print. </a:t>
            </a:r>
          </a:p>
          <a:p>
            <a:r>
              <a:rPr lang="en-US" dirty="0" smtClean="0"/>
              <a:t>Book with two authors:</a:t>
            </a:r>
          </a:p>
          <a:p>
            <a:pPr>
              <a:buNone/>
            </a:pPr>
            <a:r>
              <a:rPr lang="en-US" dirty="0" smtClean="0"/>
              <a:t> </a:t>
            </a:r>
            <a:r>
              <a:rPr lang="en-US" dirty="0" err="1" smtClean="0"/>
              <a:t>D’Souza</a:t>
            </a:r>
            <a:r>
              <a:rPr lang="en-US" dirty="0" smtClean="0"/>
              <a:t>, </a:t>
            </a:r>
            <a:r>
              <a:rPr lang="en-US" dirty="0" err="1" smtClean="0"/>
              <a:t>Aruna</a:t>
            </a:r>
            <a:r>
              <a:rPr lang="en-US" dirty="0" smtClean="0"/>
              <a:t> and Tom McDonough. </a:t>
            </a:r>
            <a:r>
              <a:rPr lang="en-US" i="1" dirty="0" smtClean="0"/>
              <a:t>The Invisible</a:t>
            </a:r>
            <a:r>
              <a:rPr lang="en-US" dirty="0" smtClean="0"/>
              <a:t> </a:t>
            </a:r>
            <a:r>
              <a:rPr lang="en-US" dirty="0" err="1" smtClean="0"/>
              <a:t>Flâneuse</a:t>
            </a:r>
            <a:r>
              <a:rPr lang="en-US" i="1" dirty="0" smtClean="0"/>
              <a:t>?</a:t>
            </a:r>
            <a:r>
              <a:rPr lang="en-US" dirty="0" smtClean="0"/>
              <a:t> </a:t>
            </a:r>
            <a:r>
              <a:rPr lang="en-US" i="1" dirty="0" smtClean="0"/>
              <a:t>Gender, Public Space, and Visual Culture</a:t>
            </a:r>
            <a:r>
              <a:rPr lang="en-US" dirty="0" smtClean="0"/>
              <a:t>. Manchester: Palgrave, 2006. Print.</a:t>
            </a:r>
          </a:p>
          <a:p>
            <a:r>
              <a:rPr lang="en-US" dirty="0" smtClean="0"/>
              <a:t>More than three authors: </a:t>
            </a:r>
          </a:p>
          <a:p>
            <a:pPr>
              <a:buNone/>
            </a:pPr>
            <a:r>
              <a:rPr lang="en-US" dirty="0" err="1" smtClean="0"/>
              <a:t>Wysocki</a:t>
            </a:r>
            <a:r>
              <a:rPr lang="en-US" dirty="0" smtClean="0"/>
              <a:t>, Anne Frances, et al. </a:t>
            </a:r>
            <a:r>
              <a:rPr lang="en-US" i="1" dirty="0" smtClean="0"/>
              <a:t>Writing New Media: Theory and Applications for Expanding the Teaching of Composition</a:t>
            </a:r>
            <a:r>
              <a:rPr lang="en-US" dirty="0" smtClean="0"/>
              <a:t>. Logan: Utah State UP, 2004. Print.</a:t>
            </a:r>
          </a:p>
          <a:p>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Scholarly Article from a Database</a:t>
            </a:r>
            <a:endParaRPr lang="en-US" dirty="0"/>
          </a:p>
        </p:txBody>
      </p:sp>
      <p:sp>
        <p:nvSpPr>
          <p:cNvPr id="3" name="Content Placeholder 2"/>
          <p:cNvSpPr>
            <a:spLocks noGrp="1"/>
          </p:cNvSpPr>
          <p:nvPr>
            <p:ph sz="quarter" idx="1"/>
          </p:nvPr>
        </p:nvSpPr>
        <p:spPr/>
        <p:txBody>
          <a:bodyPr/>
          <a:lstStyle/>
          <a:p>
            <a:r>
              <a:rPr lang="en-US" dirty="0" smtClean="0"/>
              <a:t>Basic Format:</a:t>
            </a:r>
          </a:p>
          <a:p>
            <a:pPr>
              <a:buNone/>
            </a:pPr>
            <a:r>
              <a:rPr lang="en-US" dirty="0" err="1" smtClean="0"/>
              <a:t>Lastname</a:t>
            </a:r>
            <a:r>
              <a:rPr lang="en-US" dirty="0" smtClean="0"/>
              <a:t>, </a:t>
            </a:r>
            <a:r>
              <a:rPr lang="en-US" dirty="0" err="1" smtClean="0"/>
              <a:t>Firstname</a:t>
            </a:r>
            <a:r>
              <a:rPr lang="en-US" dirty="0" smtClean="0"/>
              <a:t>. “Title of Article: Subtitle of Article.” Title of Journal </a:t>
            </a:r>
            <a:r>
              <a:rPr lang="en-US" dirty="0" err="1" smtClean="0"/>
              <a:t>Volume.Issue</a:t>
            </a:r>
            <a:r>
              <a:rPr lang="en-US" dirty="0" smtClean="0"/>
              <a:t> (Year): pages. Name of Database. Web. Date accessed. </a:t>
            </a:r>
          </a:p>
          <a:p>
            <a:pPr>
              <a:buNone/>
            </a:pPr>
            <a:endParaRPr lang="en-US" dirty="0" smtClean="0"/>
          </a:p>
          <a:p>
            <a:r>
              <a:rPr lang="en-US" dirty="0" smtClean="0"/>
              <a:t>Example:</a:t>
            </a:r>
          </a:p>
          <a:p>
            <a:pPr>
              <a:buNone/>
            </a:pPr>
            <a:r>
              <a:rPr lang="en-US" dirty="0" smtClean="0"/>
              <a:t>Warhol, Robyn. “Double Gender, Double Genre in </a:t>
            </a:r>
            <a:r>
              <a:rPr lang="en-US" i="1" dirty="0" smtClean="0"/>
              <a:t>Jane Eyre</a:t>
            </a:r>
            <a:r>
              <a:rPr lang="en-US" dirty="0" smtClean="0"/>
              <a:t> and </a:t>
            </a:r>
            <a:r>
              <a:rPr lang="en-US" i="1" dirty="0" err="1" smtClean="0"/>
              <a:t>Villette</a:t>
            </a:r>
            <a:r>
              <a:rPr lang="en-US" dirty="0" smtClean="0"/>
              <a:t>.” </a:t>
            </a:r>
            <a:r>
              <a:rPr lang="en-US" i="1" dirty="0" smtClean="0"/>
              <a:t>Studies in English </a:t>
            </a:r>
            <a:endParaRPr lang="en-US" dirty="0" smtClean="0"/>
          </a:p>
          <a:p>
            <a:pPr>
              <a:buNone/>
            </a:pPr>
            <a:r>
              <a:rPr lang="en-US" i="1" dirty="0" smtClean="0"/>
              <a:t>	Literature</a:t>
            </a:r>
            <a:r>
              <a:rPr lang="en-US" dirty="0" smtClean="0"/>
              <a:t>. 36.4 (1996): 857-75. </a:t>
            </a:r>
            <a:r>
              <a:rPr lang="en-US" i="1" dirty="0" smtClean="0"/>
              <a:t>JSTOR</a:t>
            </a:r>
            <a:r>
              <a:rPr lang="en-US" dirty="0" smtClean="0"/>
              <a:t>. Web. 1 Aug. 2011. </a:t>
            </a:r>
          </a:p>
          <a:p>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 entries: Websites </a:t>
            </a:r>
            <a:endParaRPr lang="en-US" dirty="0"/>
          </a:p>
        </p:txBody>
      </p:sp>
      <p:sp>
        <p:nvSpPr>
          <p:cNvPr id="3" name="Content Placeholder 2"/>
          <p:cNvSpPr>
            <a:spLocks noGrp="1"/>
          </p:cNvSpPr>
          <p:nvPr>
            <p:ph sz="quarter" idx="1"/>
          </p:nvPr>
        </p:nvSpPr>
        <p:spPr/>
        <p:txBody>
          <a:bodyPr>
            <a:normAutofit/>
          </a:bodyPr>
          <a:lstStyle/>
          <a:p>
            <a:r>
              <a:rPr lang="en-US" dirty="0" smtClean="0"/>
              <a:t>Basic format for a page on a website</a:t>
            </a:r>
          </a:p>
          <a:p>
            <a:pPr>
              <a:buNone/>
            </a:pPr>
            <a:r>
              <a:rPr lang="en-US" dirty="0" smtClean="0"/>
              <a:t>Editor, author, or compiler name (if available). “Title of Page or Article.” Name of Site. Name of institution/organization affiliated with the site (sponsor or publisher), date of resource creation (if available). Medium of publication. Date of access. </a:t>
            </a:r>
          </a:p>
          <a:p>
            <a:pPr>
              <a:buNone/>
            </a:pPr>
            <a:r>
              <a:rPr lang="en-US" dirty="0" smtClean="0"/>
              <a:t>Rivera, Alex. “Success Stories: Alex.” 2008 Physical Activity Guidelines for Americans. Centers for Disease Control and Prevention, 9 Nov 2011. Web. 5 June 2014.</a:t>
            </a:r>
          </a:p>
          <a:p>
            <a:pPr>
              <a:buNone/>
            </a:pPr>
            <a:r>
              <a:rPr lang="en-US" sz="1500" dirty="0" smtClean="0"/>
              <a:t>*Example comes from Northeast Wisconsin Technical College, “NWTC Library Citation Guides” </a:t>
            </a:r>
            <a:endParaRPr lang="en-US" sz="15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Campus Resources 	</a:t>
            </a:r>
            <a:endParaRPr lang="en-US" dirty="0"/>
          </a:p>
        </p:txBody>
      </p:sp>
      <p:sp>
        <p:nvSpPr>
          <p:cNvPr id="3" name="Content Placeholder 2"/>
          <p:cNvSpPr>
            <a:spLocks noGrp="1"/>
          </p:cNvSpPr>
          <p:nvPr>
            <p:ph sz="quarter" idx="1"/>
          </p:nvPr>
        </p:nvSpPr>
        <p:spPr/>
        <p:txBody>
          <a:bodyPr/>
          <a:lstStyle/>
          <a:p>
            <a:r>
              <a:rPr lang="en-US" dirty="0" smtClean="0"/>
              <a:t>Ask your professor</a:t>
            </a:r>
          </a:p>
          <a:p>
            <a:r>
              <a:rPr lang="en-US" dirty="0" smtClean="0"/>
              <a:t>Check your textbook to see if an MLA section is included</a:t>
            </a:r>
          </a:p>
          <a:p>
            <a:r>
              <a:rPr lang="en-US" dirty="0" smtClean="0"/>
              <a:t>Visit CASS</a:t>
            </a:r>
            <a:r>
              <a:rPr lang="en-US" dirty="0" smtClean="0"/>
              <a:t>!! (Career and Academic Support Services)</a:t>
            </a:r>
            <a:endParaRPr lang="en-US" dirty="0" smtClean="0"/>
          </a:p>
          <a:p>
            <a:r>
              <a:rPr lang="en-US" dirty="0" smtClean="0"/>
              <a:t>Visit the Inman E. Page Library guide page for </a:t>
            </a:r>
            <a:r>
              <a:rPr lang="en-US" dirty="0" smtClean="0"/>
              <a:t>citation help and click on the MLA tab: </a:t>
            </a:r>
            <a:r>
              <a:rPr lang="en-US" dirty="0" smtClean="0">
                <a:hlinkClick r:id="rId2"/>
              </a:rPr>
              <a:t>http</a:t>
            </a:r>
            <a:r>
              <a:rPr lang="en-US" dirty="0" smtClean="0">
                <a:hlinkClick r:id="rId2"/>
              </a:rPr>
              <a:t>://</a:t>
            </a:r>
            <a:r>
              <a:rPr lang="en-US" dirty="0" smtClean="0">
                <a:hlinkClick r:id="rId2"/>
              </a:rPr>
              <a:t>libguides.lincolnu.edu/citations</a:t>
            </a:r>
            <a:endParaRPr lang="en-US" dirty="0" smtClean="0"/>
          </a:p>
          <a:p>
            <a:r>
              <a:rPr lang="en-US" dirty="0" smtClean="0"/>
              <a:t>Go to the reference/circulation desk at the Page </a:t>
            </a:r>
            <a:r>
              <a:rPr lang="en-US" dirty="0" smtClean="0"/>
              <a:t>Library </a:t>
            </a:r>
            <a:r>
              <a:rPr lang="en-US" dirty="0" smtClean="0"/>
              <a:t>to ask for a writing handbook</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Works Cited</a:t>
            </a:r>
            <a:endParaRPr lang="en-US" dirty="0"/>
          </a:p>
        </p:txBody>
      </p:sp>
      <p:sp>
        <p:nvSpPr>
          <p:cNvPr id="3" name="Content Placeholder 2"/>
          <p:cNvSpPr>
            <a:spLocks noGrp="1"/>
          </p:cNvSpPr>
          <p:nvPr>
            <p:ph sz="quarter" idx="1"/>
          </p:nvPr>
        </p:nvSpPr>
        <p:spPr/>
        <p:txBody>
          <a:bodyPr/>
          <a:lstStyle/>
          <a:p>
            <a:pPr marL="0" indent="0">
              <a:buNone/>
            </a:pPr>
            <a:r>
              <a:rPr lang="en-US" dirty="0"/>
              <a:t>“Citations: A Guide to Creating Citations.” </a:t>
            </a:r>
            <a:r>
              <a:rPr lang="en-US" i="1" dirty="0"/>
              <a:t>Lincoln </a:t>
            </a:r>
            <a:r>
              <a:rPr lang="en-US" i="1" dirty="0" smtClean="0"/>
              <a:t>	University </a:t>
            </a:r>
            <a:r>
              <a:rPr lang="en-US" i="1" dirty="0"/>
              <a:t>Library Guides. </a:t>
            </a:r>
            <a:r>
              <a:rPr lang="en-US" dirty="0"/>
              <a:t>Lincoln U Inman </a:t>
            </a:r>
            <a:r>
              <a:rPr lang="en-US" dirty="0" smtClean="0"/>
              <a:t>	E</a:t>
            </a:r>
            <a:r>
              <a:rPr lang="en-US" dirty="0"/>
              <a:t>. Page Library</a:t>
            </a:r>
            <a:r>
              <a:rPr lang="en-US" i="1" dirty="0"/>
              <a:t>. </a:t>
            </a:r>
            <a:r>
              <a:rPr lang="en-US" dirty="0"/>
              <a:t>14. Dec. 2014. Web. 2 Sept. </a:t>
            </a:r>
            <a:r>
              <a:rPr lang="en-US" dirty="0" smtClean="0"/>
              <a:t>	2015</a:t>
            </a:r>
            <a:endParaRPr lang="en-US" dirty="0"/>
          </a:p>
          <a:p>
            <a:pPr marL="0" indent="0">
              <a:buNone/>
            </a:pPr>
            <a:r>
              <a:rPr lang="en-US" dirty="0" smtClean="0"/>
              <a:t>“Citing in MLA Format.” </a:t>
            </a:r>
            <a:r>
              <a:rPr lang="en-US" i="1" dirty="0" smtClean="0"/>
              <a:t>NWTC Library Citation 	Guide</a:t>
            </a:r>
            <a:r>
              <a:rPr lang="en-US" dirty="0" smtClean="0"/>
              <a:t>. Northeast </a:t>
            </a:r>
            <a:r>
              <a:rPr lang="en-US" dirty="0"/>
              <a:t>Wisconsin Technical </a:t>
            </a:r>
            <a:r>
              <a:rPr lang="en-US" dirty="0" smtClean="0"/>
              <a:t>	C. 	</a:t>
            </a:r>
            <a:r>
              <a:rPr lang="en-US" dirty="0" err="1" smtClean="0"/>
              <a:t>n.d.</a:t>
            </a:r>
            <a:r>
              <a:rPr lang="en-US" dirty="0" smtClean="0"/>
              <a:t> Web. 22 Aug. </a:t>
            </a:r>
            <a:r>
              <a:rPr lang="en-US" smtClean="0"/>
              <a:t>2015. </a:t>
            </a:r>
            <a:endParaRPr lang="en-US" dirty="0"/>
          </a:p>
          <a:p>
            <a:pPr marL="0" indent="0">
              <a:buNone/>
            </a:pPr>
            <a:r>
              <a:rPr lang="en-US" dirty="0" smtClean="0"/>
              <a:t>Russell</a:t>
            </a:r>
            <a:r>
              <a:rPr lang="en-US" dirty="0"/>
              <a:t>, Tony, Allen </a:t>
            </a:r>
            <a:r>
              <a:rPr lang="en-US" dirty="0" err="1"/>
              <a:t>Brizee</a:t>
            </a:r>
            <a:r>
              <a:rPr lang="en-US" dirty="0"/>
              <a:t>, and Elizabeth </a:t>
            </a:r>
            <a:r>
              <a:rPr lang="en-US" dirty="0" err="1"/>
              <a:t>Angeli</a:t>
            </a:r>
            <a:r>
              <a:rPr lang="en-US" dirty="0"/>
              <a:t>. </a:t>
            </a:r>
            <a:r>
              <a:rPr lang="en-US" dirty="0" smtClean="0"/>
              <a:t>	"</a:t>
            </a:r>
            <a:r>
              <a:rPr lang="en-US" dirty="0"/>
              <a:t>MLA Formatting and Style Guide." </a:t>
            </a:r>
            <a:r>
              <a:rPr lang="en-US" i="1" dirty="0"/>
              <a:t>The </a:t>
            </a:r>
            <a:r>
              <a:rPr lang="en-US" i="1" dirty="0" smtClean="0"/>
              <a:t>	Purdue </a:t>
            </a:r>
            <a:r>
              <a:rPr lang="en-US" i="1" dirty="0"/>
              <a:t>OWL</a:t>
            </a:r>
            <a:r>
              <a:rPr lang="en-US" dirty="0"/>
              <a:t>. Purdue U Writing Lab, 4 Apr. </a:t>
            </a:r>
            <a:r>
              <a:rPr lang="en-US" dirty="0" smtClean="0"/>
              <a:t>	2010</a:t>
            </a:r>
            <a:r>
              <a:rPr lang="en-US" dirty="0"/>
              <a:t>. Web. 2</a:t>
            </a:r>
            <a:r>
              <a:rPr lang="en-US" dirty="0" smtClean="0"/>
              <a:t> Sept. 2015.</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Your Turn 	</a:t>
            </a:r>
            <a:endParaRPr lang="en-US" dirty="0"/>
          </a:p>
        </p:txBody>
      </p:sp>
      <p:sp>
        <p:nvSpPr>
          <p:cNvPr id="3" name="Content Placeholder 2"/>
          <p:cNvSpPr>
            <a:spLocks noGrp="1"/>
          </p:cNvSpPr>
          <p:nvPr>
            <p:ph sz="quarter" idx="1"/>
          </p:nvPr>
        </p:nvSpPr>
        <p:spPr/>
        <p:txBody>
          <a:bodyPr/>
          <a:lstStyle/>
          <a:p>
            <a:r>
              <a:rPr lang="en-US" dirty="0" smtClean="0"/>
              <a:t>How would you cite the following sentence and source? </a:t>
            </a:r>
          </a:p>
          <a:p>
            <a:r>
              <a:rPr lang="en-US" dirty="0" err="1" smtClean="0"/>
              <a:t>Racsim</a:t>
            </a:r>
            <a:r>
              <a:rPr lang="en-US" dirty="0" smtClean="0"/>
              <a:t> is evident in many police departments across the country, even in liberal cities like San Francisco where “text a toxic spill of text messages between policemen . . . led to office dismissals” (Citation). </a:t>
            </a:r>
          </a:p>
          <a:p>
            <a:r>
              <a:rPr lang="en-US" dirty="0" smtClean="0"/>
              <a:t>Source: Vanity Fair</a:t>
            </a:r>
            <a:r>
              <a:rPr lang="en-US" smtClean="0"/>
              <a:t>, July 2015, pages 56-57.</a:t>
            </a:r>
            <a:endParaRPr lang="en-US" dirty="0" smtClean="0"/>
          </a:p>
          <a:p>
            <a:r>
              <a:rPr lang="en-US" dirty="0" smtClean="0"/>
              <a:t>Author: James </a:t>
            </a:r>
            <a:r>
              <a:rPr lang="en-US" dirty="0" err="1" smtClean="0"/>
              <a:t>Wilcott</a:t>
            </a:r>
            <a:endParaRPr lang="en-US" dirty="0" smtClean="0"/>
          </a:p>
          <a:p>
            <a:r>
              <a:rPr lang="en-US" dirty="0" smtClean="0"/>
              <a:t>Title: “Black and Blue”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MLA and Who uses it?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Modern Language Association (MLA) style guide is what students, researchers, and scholars in the humanities use to cite outside sources within their writing.  </a:t>
            </a:r>
          </a:p>
          <a:p>
            <a:r>
              <a:rPr lang="en-US" dirty="0" smtClean="0"/>
              <a:t>The Online Writing Lab at Purdue (the most up-to-date MLA resource online) explains the purpose and function of MLA format: “MLA style specifies guidelines for formatting manuscripts and using the English language in writing. MLA style also provides writers with a system for referencing their sources through parenthetical citation in their essays and Works Cited pages” (Russell, </a:t>
            </a:r>
            <a:r>
              <a:rPr lang="en-US" dirty="0" err="1" smtClean="0"/>
              <a:t>Brizee</a:t>
            </a:r>
            <a:r>
              <a:rPr lang="en-US" dirty="0" smtClean="0"/>
              <a:t>, and </a:t>
            </a:r>
            <a:r>
              <a:rPr lang="en-US" dirty="0" err="1" smtClean="0"/>
              <a:t>Angeli</a:t>
            </a:r>
            <a:r>
              <a:rPr lang="en-US" dirty="0" smtClean="0"/>
              <a:t>).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Should you learn </a:t>
            </a:r>
            <a:r>
              <a:rPr lang="en-US" dirty="0" err="1" smtClean="0"/>
              <a:t>mla</a:t>
            </a:r>
            <a:r>
              <a:rPr lang="en-US" dirty="0" smtClean="0"/>
              <a:t> style?</a:t>
            </a:r>
            <a:endParaRPr lang="en-US" dirty="0"/>
          </a:p>
        </p:txBody>
      </p:sp>
      <p:sp>
        <p:nvSpPr>
          <p:cNvPr id="3" name="Content Placeholder 2"/>
          <p:cNvSpPr>
            <a:spLocks noGrp="1"/>
          </p:cNvSpPr>
          <p:nvPr>
            <p:ph sz="quarter" idx="1"/>
          </p:nvPr>
        </p:nvSpPr>
        <p:spPr/>
        <p:txBody>
          <a:bodyPr>
            <a:normAutofit/>
          </a:bodyPr>
          <a:lstStyle/>
          <a:p>
            <a:r>
              <a:rPr lang="en-US" dirty="0" smtClean="0"/>
              <a:t>To avoid plagiarizing</a:t>
            </a:r>
          </a:p>
          <a:p>
            <a:r>
              <a:rPr lang="en-US" dirty="0" smtClean="0"/>
              <a:t>To build ethos – or credibility. Using correct citations makes you a more trustworthy author. Readers will be more likely to believe what you write if you correctly cite your outside sources.</a:t>
            </a:r>
          </a:p>
          <a:p>
            <a:r>
              <a:rPr lang="en-US" dirty="0" smtClean="0"/>
              <a:t>“Writers who properly use MLA also build their credibility by demonstrating accountability to their source material. Most importantly, the use of MLA style can protect writers from accusations of plagiarism, which is the purposeful or accidental </a:t>
            </a:r>
            <a:r>
              <a:rPr lang="en-US" dirty="0" err="1" smtClean="0"/>
              <a:t>uncredited</a:t>
            </a:r>
            <a:r>
              <a:rPr lang="en-US" dirty="0" smtClean="0"/>
              <a:t> use of source material by other writers” (Russell, </a:t>
            </a:r>
            <a:r>
              <a:rPr lang="en-US" dirty="0" err="1" smtClean="0"/>
              <a:t>Brizee</a:t>
            </a:r>
            <a:r>
              <a:rPr lang="en-US" dirty="0" smtClean="0"/>
              <a:t>, and </a:t>
            </a:r>
            <a:r>
              <a:rPr lang="en-US" dirty="0" err="1" smtClean="0"/>
              <a:t>Angeli</a:t>
            </a:r>
            <a:r>
              <a:rPr lang="en-US" dirty="0" smtClean="0"/>
              <a:t>).</a:t>
            </a:r>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One</a:t>
            </a:r>
            <a:endParaRPr lang="en-US" dirty="0"/>
          </a:p>
        </p:txBody>
      </p:sp>
      <p:sp>
        <p:nvSpPr>
          <p:cNvPr id="3" name="Content Placeholder 2"/>
          <p:cNvSpPr>
            <a:spLocks noGrp="1"/>
          </p:cNvSpPr>
          <p:nvPr>
            <p:ph type="body" sz="half" idx="2"/>
          </p:nvPr>
        </p:nvSpPr>
        <p:spPr/>
        <p:txBody>
          <a:bodyPr>
            <a:normAutofit/>
          </a:bodyPr>
          <a:lstStyle/>
          <a:p>
            <a:r>
              <a:rPr lang="en-US" sz="2000" dirty="0" smtClean="0"/>
              <a:t>Get familiar with an MLA guide by looking at the table of contents</a:t>
            </a:r>
          </a:p>
          <a:p>
            <a:r>
              <a:rPr lang="en-US" sz="2000" dirty="0" smtClean="0"/>
              <a:t>For example, the one on left is from </a:t>
            </a:r>
          </a:p>
          <a:p>
            <a:r>
              <a:rPr lang="en-US" sz="2000" dirty="0" smtClean="0"/>
              <a:t>the online writing lab at Purdue.  </a:t>
            </a:r>
          </a:p>
        </p:txBody>
      </p:sp>
      <p:pic>
        <p:nvPicPr>
          <p:cNvPr id="10" name="Picture Placeholder 9" descr="OWL contents screenshot.jpg"/>
          <p:cNvPicPr>
            <a:picLocks noGrp="1" noChangeAspect="1"/>
          </p:cNvPicPr>
          <p:nvPr>
            <p:ph type="pic" idx="1"/>
          </p:nvPr>
        </p:nvPicPr>
        <p:blipFill>
          <a:blip r:embed="rId2" cstate="print"/>
          <a:srcRect t="7009" b="7009"/>
          <a:stretch>
            <a:fillRect/>
          </a:stretch>
        </p:blip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Step two: Identify your source Type</a:t>
            </a:r>
            <a:endParaRPr lang="en-US" dirty="0"/>
          </a:p>
        </p:txBody>
      </p:sp>
      <p:sp>
        <p:nvSpPr>
          <p:cNvPr id="6" name="Content Placeholder 5"/>
          <p:cNvSpPr>
            <a:spLocks noGrp="1"/>
          </p:cNvSpPr>
          <p:nvPr>
            <p:ph sz="quarter" idx="1"/>
          </p:nvPr>
        </p:nvSpPr>
        <p:spPr/>
        <p:txBody>
          <a:bodyPr/>
          <a:lstStyle/>
          <a:p>
            <a:r>
              <a:rPr lang="en-US" dirty="0" smtClean="0"/>
              <a:t>While looking through the table of contents, notice that sources are organized by type.</a:t>
            </a:r>
          </a:p>
          <a:p>
            <a:r>
              <a:rPr lang="en-US" dirty="0" smtClean="0"/>
              <a:t>What medium is the source? Print or electronic? Book, newspaper, or scholarly journal article? </a:t>
            </a:r>
          </a:p>
          <a:p>
            <a:endParaRPr lang="en-US" dirty="0"/>
          </a:p>
        </p:txBody>
      </p:sp>
      <p:sp>
        <p:nvSpPr>
          <p:cNvPr id="7" name="Content Placeholder 6"/>
          <p:cNvSpPr>
            <a:spLocks noGrp="1"/>
          </p:cNvSpPr>
          <p:nvPr>
            <p:ph sz="quarter" idx="2"/>
          </p:nvPr>
        </p:nvSpPr>
        <p:spPr/>
        <p:txBody>
          <a:bodyPr/>
          <a:lstStyle/>
          <a:p>
            <a:pPr>
              <a:buNone/>
            </a:pPr>
            <a:r>
              <a:rPr lang="en-US" dirty="0" smtClean="0"/>
              <a:t> 	</a:t>
            </a:r>
          </a:p>
          <a:p>
            <a:pPr>
              <a:buNone/>
            </a:pPr>
            <a:endParaRPr lang="en-US" dirty="0" smtClean="0"/>
          </a:p>
          <a:p>
            <a:pPr>
              <a:buNone/>
            </a:pPr>
            <a:endParaRPr lang="en-US" dirty="0" smtClean="0"/>
          </a:p>
        </p:txBody>
      </p:sp>
      <p:pic>
        <p:nvPicPr>
          <p:cNvPr id="14" name="Picture 13" descr="library_stacks-web.jpg"/>
          <p:cNvPicPr>
            <a:picLocks noChangeAspect="1"/>
          </p:cNvPicPr>
          <p:nvPr/>
        </p:nvPicPr>
        <p:blipFill>
          <a:blip r:embed="rId2" cstate="print"/>
          <a:stretch>
            <a:fillRect/>
          </a:stretch>
        </p:blipFill>
        <p:spPr>
          <a:xfrm>
            <a:off x="4114800" y="1600200"/>
            <a:ext cx="4572000" cy="49530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Common Types of Sources Professors Require in Humanities Papers</a:t>
            </a:r>
            <a:endParaRPr lang="en-US" dirty="0"/>
          </a:p>
        </p:txBody>
      </p:sp>
      <p:sp>
        <p:nvSpPr>
          <p:cNvPr id="6" name="Content Placeholder 5"/>
          <p:cNvSpPr>
            <a:spLocks noGrp="1"/>
          </p:cNvSpPr>
          <p:nvPr>
            <p:ph sz="quarter" idx="1"/>
          </p:nvPr>
        </p:nvSpPr>
        <p:spPr/>
        <p:txBody>
          <a:bodyPr/>
          <a:lstStyle/>
          <a:p>
            <a:r>
              <a:rPr lang="en-US" dirty="0" smtClean="0"/>
              <a:t>Scholarly books (usually published by university press, have good table of contents, and index)</a:t>
            </a:r>
          </a:p>
          <a:p>
            <a:r>
              <a:rPr lang="en-US" dirty="0" smtClean="0"/>
              <a:t>Scholarly articles (written by experts in the field and peer-reviewed)</a:t>
            </a:r>
          </a:p>
          <a:p>
            <a:r>
              <a:rPr lang="en-US" dirty="0" smtClean="0"/>
              <a:t>Newspaper articles</a:t>
            </a:r>
          </a:p>
          <a:p>
            <a:r>
              <a:rPr lang="en-US" dirty="0" smtClean="0"/>
              <a:t>Credible magazine or journal articles</a:t>
            </a:r>
          </a:p>
          <a:p>
            <a:r>
              <a:rPr lang="en-US" dirty="0" smtClean="0"/>
              <a:t>Credible websites </a:t>
            </a:r>
          </a:p>
          <a:p>
            <a:r>
              <a:rPr lang="en-US" dirty="0" smtClean="0"/>
              <a:t>Interviews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three: Know When to Cite Sources in your paper</a:t>
            </a:r>
            <a:endParaRPr lang="en-US" dirty="0"/>
          </a:p>
        </p:txBody>
      </p:sp>
      <p:sp>
        <p:nvSpPr>
          <p:cNvPr id="3" name="Content Placeholder 2"/>
          <p:cNvSpPr>
            <a:spLocks noGrp="1"/>
          </p:cNvSpPr>
          <p:nvPr>
            <p:ph sz="quarter" idx="1"/>
          </p:nvPr>
        </p:nvSpPr>
        <p:spPr/>
        <p:txBody>
          <a:bodyPr/>
          <a:lstStyle/>
          <a:p>
            <a:r>
              <a:rPr lang="en-US" dirty="0" smtClean="0"/>
              <a:t>To cite is when you, the student writer, refers to publications by authors other than yourself. </a:t>
            </a:r>
          </a:p>
          <a:p>
            <a:r>
              <a:rPr lang="en-US" dirty="0" smtClean="0"/>
              <a:t>Whenever you include the ideas or use the work of another person in your paper, you should cite those sources.</a:t>
            </a:r>
          </a:p>
          <a:p>
            <a:r>
              <a:rPr lang="en-US" dirty="0" smtClean="0"/>
              <a:t>You do not need to cite common knowledge. For example, George Washing was the first president of the United </a:t>
            </a:r>
            <a:r>
              <a:rPr lang="en-US" dirty="0" smtClean="0"/>
              <a:t>States, or </a:t>
            </a:r>
            <a:r>
              <a:rPr lang="en-US" dirty="0" smtClean="0"/>
              <a:t>Jefferson City is the capital of Missouri. </a:t>
            </a:r>
          </a:p>
          <a:p>
            <a:r>
              <a:rPr lang="en-US" dirty="0" smtClean="0"/>
              <a:t>Even if you do not directly quote the words of another author, you should cite them (alert your reader to the use of </a:t>
            </a:r>
            <a:r>
              <a:rPr lang="en-US" dirty="0" smtClean="0"/>
              <a:t>someone else’s </a:t>
            </a:r>
            <a:r>
              <a:rPr lang="en-US" dirty="0" smtClean="0"/>
              <a:t>work).</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Should You use Citation Generators?</a:t>
            </a:r>
            <a:endParaRPr lang="en-US" dirty="0"/>
          </a:p>
        </p:txBody>
      </p:sp>
      <p:sp>
        <p:nvSpPr>
          <p:cNvPr id="3" name="Content Placeholder 2"/>
          <p:cNvSpPr>
            <a:spLocks noGrp="1"/>
          </p:cNvSpPr>
          <p:nvPr>
            <p:ph sz="quarter" idx="1"/>
          </p:nvPr>
        </p:nvSpPr>
        <p:spPr/>
        <p:txBody>
          <a:bodyPr/>
          <a:lstStyle/>
          <a:p>
            <a:pPr>
              <a:buFont typeface="Courier New" pitchFamily="49" charset="0"/>
              <a:buChar char="o"/>
            </a:pPr>
            <a:r>
              <a:rPr lang="en-US" b="1" dirty="0" smtClean="0"/>
              <a:t>From Citation Machine</a:t>
            </a:r>
            <a:r>
              <a:rPr lang="en-US" dirty="0" smtClean="0"/>
              <a:t>: </a:t>
            </a:r>
          </a:p>
          <a:p>
            <a:pPr>
              <a:buNone/>
            </a:pPr>
            <a:r>
              <a:rPr lang="en-US" dirty="0" smtClean="0"/>
              <a:t>Gilman, Charlotte Perkins. </a:t>
            </a:r>
            <a:r>
              <a:rPr lang="en-US" i="1" dirty="0" smtClean="0"/>
              <a:t>Women and Economics a Study of the Economic Relation between Men and Women as a Factor in Social Evolution</a:t>
            </a:r>
            <a:r>
              <a:rPr lang="en-US" dirty="0" smtClean="0"/>
              <a:t>. Berkeley</a:t>
            </a:r>
            <a:r>
              <a:rPr lang="en-US" dirty="0" smtClean="0">
                <a:solidFill>
                  <a:srgbClr val="FF0000"/>
                </a:solidFill>
              </a:rPr>
              <a:t>, Calif.: </a:t>
            </a:r>
            <a:r>
              <a:rPr lang="en-US" dirty="0" smtClean="0"/>
              <a:t>U of California, 1998. Print.</a:t>
            </a:r>
          </a:p>
          <a:p>
            <a:pPr>
              <a:buFont typeface="Courier New" pitchFamily="49" charset="0"/>
              <a:buChar char="o"/>
            </a:pPr>
            <a:endParaRPr lang="en-US" b="1" dirty="0" smtClean="0"/>
          </a:p>
          <a:p>
            <a:pPr>
              <a:buFont typeface="Courier New" pitchFamily="49" charset="0"/>
              <a:buChar char="o"/>
            </a:pPr>
            <a:r>
              <a:rPr lang="en-US" b="1" dirty="0" smtClean="0"/>
              <a:t>Correct MLA Style</a:t>
            </a:r>
            <a:r>
              <a:rPr lang="en-US" dirty="0" smtClean="0"/>
              <a:t>: </a:t>
            </a:r>
          </a:p>
          <a:p>
            <a:pPr>
              <a:buNone/>
            </a:pPr>
            <a:r>
              <a:rPr lang="en-US" dirty="0" smtClean="0"/>
              <a:t>Gilman, Charlotte Perkins. </a:t>
            </a:r>
            <a:r>
              <a:rPr lang="en-US" i="1" dirty="0" smtClean="0"/>
              <a:t>Women and Economics a Study of the Economic Relation between Men and Women as a Factor in Social Evolution</a:t>
            </a:r>
            <a:r>
              <a:rPr lang="en-US" dirty="0" smtClean="0"/>
              <a:t>. </a:t>
            </a:r>
            <a:r>
              <a:rPr lang="en-US" dirty="0" smtClean="0">
                <a:solidFill>
                  <a:srgbClr val="FF0000"/>
                </a:solidFill>
              </a:rPr>
              <a:t>Berkeley:</a:t>
            </a:r>
            <a:r>
              <a:rPr lang="en-US" dirty="0" smtClean="0"/>
              <a:t> U of California, 1998. Print.</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Four: In-Text Citations Basics</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t>To avoid plagiarism, use citations to show your readers where you build on the work of others. </a:t>
            </a:r>
          </a:p>
          <a:p>
            <a:r>
              <a:rPr lang="en-US" dirty="0" smtClean="0"/>
              <a:t>MLA uses parenthetical citations at the end of a sentence to reference sources.</a:t>
            </a:r>
          </a:p>
          <a:p>
            <a:r>
              <a:rPr lang="en-US" dirty="0" smtClean="0"/>
              <a:t>Whether you quote the exact words of another writer, </a:t>
            </a:r>
            <a:r>
              <a:rPr lang="en-US" dirty="0" smtClean="0"/>
              <a:t>summarize, </a:t>
            </a:r>
            <a:r>
              <a:rPr lang="en-US" dirty="0" smtClean="0"/>
              <a:t>or paraphrase their ideas, you must give them credit within the body of your essay. </a:t>
            </a:r>
          </a:p>
          <a:p>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491</TotalTime>
  <Words>1252</Words>
  <Application>Microsoft Office PowerPoint</Application>
  <PresentationFormat>On-screen Show (4:3)</PresentationFormat>
  <Paragraphs>86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Oriel</vt:lpstr>
      <vt:lpstr>Introduction to MLA style</vt:lpstr>
      <vt:lpstr>What is MLA and Who uses it? </vt:lpstr>
      <vt:lpstr>Why Should you learn mla style?</vt:lpstr>
      <vt:lpstr>Step One</vt:lpstr>
      <vt:lpstr>Step two: Identify your source Type</vt:lpstr>
      <vt:lpstr>Common Types of Sources Professors Require in Humanities Papers</vt:lpstr>
      <vt:lpstr>Step three: Know When to Cite Sources in your paper</vt:lpstr>
      <vt:lpstr>Should You use Citation Generators?</vt:lpstr>
      <vt:lpstr>Step Four: In-Text Citations Basics </vt:lpstr>
      <vt:lpstr>Examples of in-text citations </vt:lpstr>
      <vt:lpstr>Step five: Works Cited Basics</vt:lpstr>
      <vt:lpstr>Works Cited Entries: Book</vt:lpstr>
      <vt:lpstr>Scholarly Article from a Database</vt:lpstr>
      <vt:lpstr>works cited entries: Websites </vt:lpstr>
      <vt:lpstr>Campus Resources  </vt:lpstr>
      <vt:lpstr>Works Cited</vt:lpstr>
      <vt:lpstr>It’s Your Turn  </vt:lpstr>
    </vt:vector>
  </TitlesOfParts>
  <Company>University of Kentucky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MLA style</dc:title>
  <dc:creator>maryc</dc:creator>
  <cp:lastModifiedBy>maryc</cp:lastModifiedBy>
  <cp:revision>47</cp:revision>
  <dcterms:created xsi:type="dcterms:W3CDTF">2015-09-01T20:28:47Z</dcterms:created>
  <dcterms:modified xsi:type="dcterms:W3CDTF">2015-09-03T15:59:12Z</dcterms:modified>
</cp:coreProperties>
</file>