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1" r:id="rId8"/>
    <p:sldId id="264" r:id="rId9"/>
    <p:sldId id="265" r:id="rId10"/>
    <p:sldId id="266" r:id="rId11"/>
    <p:sldId id="272" r:id="rId12"/>
    <p:sldId id="270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Introductions, Thesis Statements, 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8606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08" y="173950"/>
            <a:ext cx="5064530" cy="1002777"/>
          </a:xfrm>
        </p:spPr>
        <p:txBody>
          <a:bodyPr/>
          <a:lstStyle/>
          <a:p>
            <a:r>
              <a:rPr lang="en-US" dirty="0" smtClean="0"/>
              <a:t>Effective Thesis Statements: Checklist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94" y="1600345"/>
            <a:ext cx="6179566" cy="379888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Is my thesis in a conspicuous, easily found place (usually the last sentence of the introduction)?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Is this thesis statement relevant to the assignment?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Is my thesis a statement and not just a question?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Could someone agree or disagree with my thesis statement?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Does my thesis statement take a side?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Is my thesis statement direct and concise?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2435" y="2481152"/>
            <a:ext cx="23114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536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Transitions 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12130" y="1759414"/>
            <a:ext cx="5431870" cy="5098586"/>
          </a:xfrm>
        </p:spPr>
        <p:txBody>
          <a:bodyPr>
            <a:normAutofit/>
          </a:bodyPr>
          <a:lstStyle/>
          <a:p>
            <a:r>
              <a:rPr lang="en-US" dirty="0" smtClean="0"/>
              <a:t>Transitions are the bridges between your paragraphs that you build to help your reader see how you pieced together your ideas to form a logical argument. </a:t>
            </a:r>
          </a:p>
          <a:p>
            <a:r>
              <a:rPr lang="en-US" dirty="0" smtClean="0"/>
              <a:t>Transitions </a:t>
            </a:r>
            <a:r>
              <a:rPr lang="en-US" dirty="0"/>
              <a:t>cannot substitute for good organization, but they can make your organization clearer and easier to follow. </a:t>
            </a:r>
          </a:p>
          <a:p>
            <a:r>
              <a:rPr lang="en-US" dirty="0" smtClean="0"/>
              <a:t>Transitions help to make two things clearer: </a:t>
            </a:r>
            <a:r>
              <a:rPr lang="en-US" dirty="0"/>
              <a:t>(1)the order in which you have chosen to present the different parts of your discussion or argument, and (2) the relationships you construct between these </a:t>
            </a:r>
            <a:r>
              <a:rPr lang="en-US" dirty="0" smtClean="0"/>
              <a:t>parts</a:t>
            </a:r>
            <a:r>
              <a:rPr lang="en-US" dirty="0"/>
              <a:t> </a:t>
            </a:r>
            <a:r>
              <a:rPr lang="en-US" dirty="0" smtClean="0"/>
              <a:t>(building the argument).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568" y="2660686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513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Transitions: Checklist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8474" y="1148074"/>
            <a:ext cx="7556313" cy="4978089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Do I</a:t>
            </a:r>
            <a:r>
              <a:rPr lang="en-US" sz="9600" dirty="0" smtClean="0"/>
              <a:t> </a:t>
            </a:r>
            <a:r>
              <a:rPr lang="en-US" sz="9600" dirty="0"/>
              <a:t>use transitions to make each separate paragraph connect and form a </a:t>
            </a:r>
            <a:r>
              <a:rPr lang="en-US" sz="9600" dirty="0" smtClean="0"/>
              <a:t>cohesive </a:t>
            </a:r>
            <a:r>
              <a:rPr lang="en-US" sz="9600" dirty="0"/>
              <a:t>paper? </a:t>
            </a:r>
          </a:p>
          <a:p>
            <a:r>
              <a:rPr lang="en-US" sz="9600" dirty="0" smtClean="0"/>
              <a:t>Do I </a:t>
            </a:r>
            <a:r>
              <a:rPr lang="en-US" sz="9600" dirty="0"/>
              <a:t>use transitions to connect paragraphs, sections, and ideas within paragraphs?</a:t>
            </a:r>
          </a:p>
          <a:p>
            <a:r>
              <a:rPr lang="en-US" sz="9600" dirty="0" smtClean="0"/>
              <a:t>Does </a:t>
            </a:r>
            <a:r>
              <a:rPr lang="en-US" sz="9600" dirty="0"/>
              <a:t>the end of each paragraph connect in some way to the next paragraph?</a:t>
            </a:r>
          </a:p>
          <a:p>
            <a:r>
              <a:rPr lang="en-US" sz="9600" dirty="0" smtClean="0"/>
              <a:t>Do I </a:t>
            </a:r>
            <a:r>
              <a:rPr lang="en-US" sz="9600" dirty="0"/>
              <a:t>use transitional words such </a:t>
            </a:r>
            <a:r>
              <a:rPr lang="en-US" sz="9600" dirty="0" smtClean="0"/>
              <a:t>as: Accordingly</a:t>
            </a:r>
            <a:r>
              <a:rPr lang="en-US" sz="9600" dirty="0"/>
              <a:t>, also, anyway, </a:t>
            </a:r>
            <a:r>
              <a:rPr lang="en-US" sz="9600" dirty="0" smtClean="0"/>
              <a:t>besides</a:t>
            </a:r>
            <a:r>
              <a:rPr lang="en-US" sz="9600" dirty="0"/>
              <a:t>, certainly, consequently, furthermore, hence, incidentally, </a:t>
            </a:r>
            <a:r>
              <a:rPr lang="en-US" sz="9600" dirty="0" smtClean="0"/>
              <a:t>instead</a:t>
            </a:r>
            <a:r>
              <a:rPr lang="en-US" sz="9600" dirty="0"/>
              <a:t>, likewise, meanwhile, moreover, nevertheless, next, nonetheless, now, </a:t>
            </a:r>
            <a:r>
              <a:rPr lang="en-US" sz="9600" dirty="0" smtClean="0"/>
              <a:t>otherwise, similarly</a:t>
            </a:r>
            <a:r>
              <a:rPr lang="en-US" sz="9600" dirty="0"/>
              <a:t>, still, then, thereafter, therefore, thus, </a:t>
            </a:r>
            <a:r>
              <a:rPr lang="en-US" sz="9600" dirty="0" smtClean="0"/>
              <a:t>undoubtedly</a:t>
            </a:r>
            <a:endParaRPr lang="en-US" sz="9600" dirty="0"/>
          </a:p>
          <a:p>
            <a:r>
              <a:rPr lang="en-US" sz="9600" dirty="0" smtClean="0"/>
              <a:t>Is my </a:t>
            </a:r>
            <a:r>
              <a:rPr lang="en-US" sz="9600" dirty="0"/>
              <a:t>paper easy to follow and </a:t>
            </a:r>
            <a:r>
              <a:rPr lang="en-US" sz="9600" dirty="0" smtClean="0"/>
              <a:t>are my </a:t>
            </a:r>
            <a:r>
              <a:rPr lang="en-US" sz="9600" dirty="0"/>
              <a:t>ideas logically organized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82163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50" y="0"/>
            <a:ext cx="6181611" cy="1162050"/>
          </a:xfrm>
        </p:spPr>
        <p:txBody>
          <a:bodyPr/>
          <a:lstStyle/>
          <a:p>
            <a:r>
              <a:rPr lang="en-US" dirty="0" smtClean="0"/>
              <a:t>Effective Conclusions: Finish Strong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1663" y="1664787"/>
            <a:ext cx="6179566" cy="4027498"/>
          </a:xfrm>
        </p:spPr>
        <p:txBody>
          <a:bodyPr>
            <a:normAutofit/>
          </a:bodyPr>
          <a:lstStyle/>
          <a:p>
            <a:pPr marL="285750" indent="-285750">
              <a:buFont typeface="Wingdings" charset="2"/>
              <a:buChar char="²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      Add </a:t>
            </a:r>
            <a:r>
              <a:rPr lang="en-US" sz="2000" dirty="0">
                <a:solidFill>
                  <a:srgbClr val="FFFFFF"/>
                </a:solidFill>
              </a:rPr>
              <a:t>a thoughtful </a:t>
            </a:r>
            <a:r>
              <a:rPr lang="en-US" sz="2100" dirty="0">
                <a:solidFill>
                  <a:srgbClr val="FFFFFF"/>
                </a:solidFill>
              </a:rPr>
              <a:t>reflection.</a:t>
            </a:r>
          </a:p>
          <a:p>
            <a:pPr marL="1028700" lvl="1" indent="-285750">
              <a:buFont typeface="Wingdings" charset="2"/>
              <a:buChar char="²"/>
              <a:defRPr/>
            </a:pPr>
            <a:r>
              <a:rPr lang="en-US" sz="1800" dirty="0">
                <a:solidFill>
                  <a:srgbClr val="FFFFFF"/>
                </a:solidFill>
              </a:rPr>
              <a:t>Consider the social significance of your message and topic. How do your ideas relate to society?</a:t>
            </a:r>
          </a:p>
          <a:p>
            <a:pPr marL="1028700" lvl="1" indent="-285750">
              <a:buFont typeface="Wingdings" charset="2"/>
              <a:buChar char="²"/>
              <a:defRPr/>
            </a:pPr>
            <a:r>
              <a:rPr lang="en-US" sz="1800" dirty="0">
                <a:solidFill>
                  <a:srgbClr val="FFFFFF"/>
                </a:solidFill>
              </a:rPr>
              <a:t>Consider the future impact of your ideas or topic. </a:t>
            </a:r>
            <a:endParaRPr lang="en-US" sz="1800" dirty="0" smtClean="0">
              <a:solidFill>
                <a:srgbClr val="FFFFFF"/>
              </a:solidFill>
            </a:endParaRPr>
          </a:p>
          <a:p>
            <a:pPr marL="742950" lvl="1"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Provide </a:t>
            </a:r>
            <a:r>
              <a:rPr lang="en-US" sz="2000" dirty="0">
                <a:solidFill>
                  <a:srgbClr val="FFFFFF"/>
                </a:solidFill>
              </a:rPr>
              <a:t>a summary or recap of your ideas or </a:t>
            </a:r>
            <a:r>
              <a:rPr lang="en-US" sz="2000" dirty="0" smtClean="0">
                <a:solidFill>
                  <a:srgbClr val="FFFFFF"/>
                </a:solidFill>
              </a:rPr>
              <a:t>thesis, but without restating the introduction.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4407" y="4427519"/>
            <a:ext cx="3022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143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717" y="14677"/>
            <a:ext cx="6181611" cy="1162050"/>
          </a:xfrm>
        </p:spPr>
        <p:txBody>
          <a:bodyPr/>
          <a:lstStyle/>
          <a:p>
            <a:r>
              <a:rPr lang="en-US" dirty="0" smtClean="0"/>
              <a:t>Conclusion Pitfalls: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94" y="1322024"/>
            <a:ext cx="6179566" cy="480413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0"/>
              <a:buChar char="²"/>
            </a:pPr>
            <a:r>
              <a:rPr lang="en-US" sz="2400" dirty="0" smtClean="0">
                <a:solidFill>
                  <a:srgbClr val="FFFFFF"/>
                </a:solidFill>
                <a:latin typeface="Franklin Gothic Book" charset="0"/>
              </a:rPr>
              <a:t>Summarizing </a:t>
            </a: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improperly. If you have to </a:t>
            </a:r>
            <a:r>
              <a:rPr lang="en-US" sz="2400" dirty="0" smtClean="0">
                <a:solidFill>
                  <a:srgbClr val="FFFFFF"/>
                </a:solidFill>
                <a:latin typeface="Franklin Gothic Book" charset="0"/>
              </a:rPr>
              <a:t>summarize:</a:t>
            </a:r>
            <a:endParaRPr lang="en-US" sz="2400" dirty="0">
              <a:solidFill>
                <a:srgbClr val="FFFFFF"/>
              </a:solidFill>
              <a:latin typeface="Franklin Gothic Book" charset="0"/>
            </a:endParaRPr>
          </a:p>
          <a:p>
            <a:pPr marL="1028700" lvl="1" indent="-285750"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Add the thoughtful reflection afterward</a:t>
            </a:r>
          </a:p>
          <a:p>
            <a:pPr marL="1028700" lvl="1" indent="-285750"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Don’t copy the same language you used before. Restate the ideas using new words or sentence structures.</a:t>
            </a:r>
          </a:p>
          <a:p>
            <a:pPr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Opening another can of worms. Just like the introduction, you don’t want to:</a:t>
            </a:r>
          </a:p>
          <a:p>
            <a:pPr marL="1028700" lvl="1" indent="-285750"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 Introduce new ideas you didn’t address earlier</a:t>
            </a:r>
          </a:p>
          <a:p>
            <a:pPr marL="1028700" lvl="1" indent="-285750"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Give examples or explanations to support or prove your points</a:t>
            </a:r>
          </a:p>
          <a:p>
            <a:pPr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Making your </a:t>
            </a:r>
            <a:r>
              <a:rPr lang="en-US" sz="2400" dirty="0" smtClean="0">
                <a:solidFill>
                  <a:srgbClr val="FFFFFF"/>
                </a:solidFill>
                <a:latin typeface="Franklin Gothic Book" charset="0"/>
              </a:rPr>
              <a:t>last words vague </a:t>
            </a: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or a cliché. </a:t>
            </a:r>
            <a:endParaRPr lang="en-US" sz="2400" dirty="0" smtClean="0">
              <a:solidFill>
                <a:srgbClr val="FFFFFF"/>
              </a:solidFill>
              <a:latin typeface="Franklin Gothic Book" charset="0"/>
            </a:endParaRPr>
          </a:p>
          <a:p>
            <a:pPr marL="1028700" lvl="1" indent="-285750">
              <a:buFont typeface="Wingdings" charset="0"/>
              <a:buChar char="²"/>
            </a:pPr>
            <a:r>
              <a:rPr lang="en-US" sz="2400" dirty="0" smtClean="0">
                <a:solidFill>
                  <a:srgbClr val="FFFFFF"/>
                </a:solidFill>
                <a:latin typeface="Franklin Gothic Book" charset="0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world will be a better place if…</a:t>
            </a:r>
          </a:p>
          <a:p>
            <a:pPr marL="1028700" lvl="1" indent="-285750">
              <a:buFont typeface="Wingdings" charset="0"/>
              <a:buChar char="²"/>
            </a:pPr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People are different</a:t>
            </a:r>
          </a:p>
          <a:p>
            <a:r>
              <a:rPr lang="en-US" sz="2400" dirty="0">
                <a:solidFill>
                  <a:srgbClr val="FFFFFF"/>
                </a:solidFill>
                <a:latin typeface="Franklin Gothic Book" charset="0"/>
              </a:rPr>
              <a:t>Writing an overly brief conclusion of two skinny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12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0798" y="778703"/>
            <a:ext cx="6181611" cy="69852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Why are these things so important?  </a:t>
            </a: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94" y="1530766"/>
            <a:ext cx="6179566" cy="4974984"/>
          </a:xfrm>
        </p:spPr>
        <p:txBody>
          <a:bodyPr>
            <a:normAutofit/>
          </a:bodyPr>
          <a:lstStyle/>
          <a:p>
            <a:pPr>
              <a:buSzPct val="80000"/>
              <a:defRPr/>
            </a:pPr>
            <a:endParaRPr lang="en-US" dirty="0" smtClean="0"/>
          </a:p>
          <a:p>
            <a:pPr>
              <a:buSzPct val="80000"/>
              <a:defRPr/>
            </a:pPr>
            <a:r>
              <a:rPr lang="en-US" sz="1800" dirty="0" smtClean="0"/>
              <a:t>Your </a:t>
            </a:r>
            <a:r>
              <a:rPr lang="en-US" sz="1800" b="1" dirty="0" smtClean="0"/>
              <a:t>thesis statement </a:t>
            </a:r>
            <a:r>
              <a:rPr lang="en-US" sz="1800" dirty="0" smtClean="0"/>
              <a:t>is the </a:t>
            </a:r>
            <a:r>
              <a:rPr lang="en-US" sz="3900" dirty="0" smtClean="0"/>
              <a:t>road map </a:t>
            </a:r>
            <a:r>
              <a:rPr lang="en-US" sz="1800" dirty="0" smtClean="0"/>
              <a:t>for your paper. </a:t>
            </a:r>
          </a:p>
          <a:p>
            <a:pPr marL="285750" indent="-285750">
              <a:buSzPct val="80000"/>
              <a:buFont typeface="Wingdings" charset="2"/>
              <a:buChar char="²"/>
              <a:defRPr/>
            </a:pPr>
            <a:r>
              <a:rPr lang="en-US" sz="1800" dirty="0" smtClean="0"/>
              <a:t>Your introduction, conclusion, and your transitional phrases need to be like </a:t>
            </a:r>
            <a:r>
              <a:rPr lang="en-US" sz="3900" dirty="0" smtClean="0"/>
              <a:t>sign posts          </a:t>
            </a:r>
            <a:r>
              <a:rPr lang="en-US" sz="1800" dirty="0" smtClean="0"/>
              <a:t>on the map that tell your reader where to go. They                                                             </a:t>
            </a:r>
          </a:p>
          <a:p>
            <a:pPr>
              <a:buSzPct val="80000"/>
              <a:defRPr/>
            </a:pPr>
            <a:r>
              <a:rPr lang="en-US" sz="1800" dirty="0" smtClean="0"/>
              <a:t>     do this by:  </a:t>
            </a:r>
            <a:endParaRPr lang="en-US" sz="1800" dirty="0"/>
          </a:p>
          <a:p>
            <a:endParaRPr lang="en-US" sz="1800" dirty="0" smtClean="0"/>
          </a:p>
          <a:p>
            <a:pPr marL="285750" indent="-285750">
              <a:buSzPct val="80000"/>
              <a:buFont typeface="Wingdings" charset="2"/>
              <a:buChar char="²"/>
              <a:defRPr/>
            </a:pPr>
            <a:r>
              <a:rPr lang="en-US" sz="1800" dirty="0" smtClean="0"/>
              <a:t>Establishing </a:t>
            </a:r>
            <a:r>
              <a:rPr lang="en-US" sz="1800" dirty="0"/>
              <a:t>your purpose</a:t>
            </a:r>
          </a:p>
          <a:p>
            <a:pPr marL="285750" indent="-285750">
              <a:buSzPct val="80000"/>
              <a:buFont typeface="Wingdings" charset="2"/>
              <a:buChar char="²"/>
              <a:defRPr/>
            </a:pPr>
            <a:r>
              <a:rPr lang="en-US" sz="1800" dirty="0" smtClean="0"/>
              <a:t>Keeping </a:t>
            </a:r>
            <a:r>
              <a:rPr lang="en-US" sz="1800" dirty="0"/>
              <a:t>the audience from getting lost</a:t>
            </a:r>
          </a:p>
          <a:p>
            <a:pPr marL="285750" indent="-285750">
              <a:buSzPct val="80000"/>
              <a:buFont typeface="Wingdings" charset="2"/>
              <a:buChar char="²"/>
              <a:defRPr/>
            </a:pPr>
            <a:r>
              <a:rPr lang="en-US" sz="1800" dirty="0" smtClean="0"/>
              <a:t>Providing </a:t>
            </a:r>
            <a:r>
              <a:rPr lang="en-US" sz="1800" dirty="0"/>
              <a:t>opportunities to engage </a:t>
            </a:r>
            <a:r>
              <a:rPr lang="en-US" sz="1800" dirty="0" smtClean="0"/>
              <a:t>your audience</a:t>
            </a:r>
            <a:endParaRPr lang="en-US" sz="1800" dirty="0"/>
          </a:p>
          <a:p>
            <a:pPr marL="285750" indent="-285750">
              <a:buSzPct val="80000"/>
              <a:buFont typeface="Wingdings" charset="2"/>
              <a:buChar char="²"/>
              <a:defRPr/>
            </a:pPr>
            <a:r>
              <a:rPr lang="en-US" sz="1800" dirty="0" smtClean="0"/>
              <a:t>Giving </a:t>
            </a:r>
            <a:r>
              <a:rPr lang="en-US" sz="1800" dirty="0"/>
              <a:t>your ideas broader meaning, context, or </a:t>
            </a:r>
            <a:r>
              <a:rPr lang="en-US" sz="1800" dirty="0" smtClean="0"/>
              <a:t>application</a:t>
            </a: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3330" y="3360676"/>
            <a:ext cx="2756247" cy="1958386"/>
          </a:xfrm>
          <a:prstGeom prst="rect">
            <a:avLst/>
          </a:prstGeom>
          <a:ln w="38100" cmpd="sng">
            <a:solidFill>
              <a:srgbClr val="663366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29014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Introductions: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98474" y="1235050"/>
            <a:ext cx="7556313" cy="489111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charset="0"/>
              <a:buChar char="²"/>
            </a:pPr>
            <a:r>
              <a:rPr lang="en-US" sz="2400" dirty="0">
                <a:latin typeface="Franklin Gothic Book" charset="0"/>
              </a:rPr>
              <a:t>Inform the audience of your purpose &amp; what the </a:t>
            </a:r>
            <a:r>
              <a:rPr lang="en-US" sz="2400" dirty="0" smtClean="0">
                <a:latin typeface="Franklin Gothic Book" charset="0"/>
              </a:rPr>
              <a:t>essay </a:t>
            </a:r>
            <a:r>
              <a:rPr lang="en-US" sz="2400" dirty="0">
                <a:latin typeface="Franklin Gothic Book" charset="0"/>
              </a:rPr>
              <a:t>covers</a:t>
            </a:r>
          </a:p>
          <a:p>
            <a:pPr>
              <a:lnSpc>
                <a:spcPct val="110000"/>
              </a:lnSpc>
              <a:buFont typeface="Wingdings" charset="0"/>
              <a:buChar char="²"/>
            </a:pPr>
            <a:r>
              <a:rPr lang="en-US" sz="2400" dirty="0" smtClean="0">
                <a:latin typeface="Franklin Gothic Book" charset="0"/>
              </a:rPr>
              <a:t>Give background on your </a:t>
            </a:r>
            <a:r>
              <a:rPr lang="en-US" sz="2400" dirty="0">
                <a:latin typeface="Franklin Gothic Book" charset="0"/>
              </a:rPr>
              <a:t>topic</a:t>
            </a:r>
          </a:p>
          <a:p>
            <a:pPr>
              <a:lnSpc>
                <a:spcPct val="110000"/>
              </a:lnSpc>
              <a:buFont typeface="Wingdings" charset="0"/>
              <a:buChar char="²"/>
            </a:pPr>
            <a:r>
              <a:rPr lang="en-US" sz="2400" dirty="0">
                <a:latin typeface="Franklin Gothic Book" charset="0"/>
              </a:rPr>
              <a:t>Show why your topic is important, relevant, or interesting</a:t>
            </a:r>
          </a:p>
          <a:p>
            <a:pPr marL="638175" lvl="1">
              <a:lnSpc>
                <a:spcPct val="110000"/>
              </a:lnSpc>
              <a:buFont typeface="Wingdings" charset="0"/>
              <a:buChar char="²"/>
            </a:pPr>
            <a:r>
              <a:rPr lang="en-US" sz="2400" dirty="0">
                <a:latin typeface="Franklin Gothic Book" charset="0"/>
              </a:rPr>
              <a:t>Address a popular misconception</a:t>
            </a:r>
          </a:p>
          <a:p>
            <a:pPr marL="638175" lvl="1">
              <a:lnSpc>
                <a:spcPct val="110000"/>
              </a:lnSpc>
              <a:buFont typeface="Wingdings" charset="0"/>
              <a:buChar char="²"/>
            </a:pPr>
            <a:r>
              <a:rPr lang="en-US" sz="2400" dirty="0">
                <a:latin typeface="Franklin Gothic Book" charset="0"/>
              </a:rPr>
              <a:t>State an interesting fact</a:t>
            </a:r>
          </a:p>
          <a:p>
            <a:pPr>
              <a:lnSpc>
                <a:spcPct val="110000"/>
              </a:lnSpc>
              <a:buFont typeface="Wingdings" charset="0"/>
              <a:buChar char="²"/>
            </a:pPr>
            <a:r>
              <a:rPr lang="en-US" sz="2400" dirty="0">
                <a:latin typeface="Franklin Gothic Book" charset="0"/>
              </a:rPr>
              <a:t>Get the audience to want to know </a:t>
            </a:r>
            <a:r>
              <a:rPr lang="en-US" sz="2400" dirty="0" smtClean="0">
                <a:latin typeface="Franklin Gothic Book" charset="0"/>
              </a:rPr>
              <a:t>more</a:t>
            </a:r>
          </a:p>
          <a:p>
            <a:pPr>
              <a:lnSpc>
                <a:spcPct val="110000"/>
              </a:lnSpc>
              <a:buFont typeface="Wingdings" charset="0"/>
              <a:buChar char="²"/>
            </a:pPr>
            <a:r>
              <a:rPr lang="en-US" sz="2400" dirty="0">
                <a:latin typeface="Franklin Gothic Book" charset="0"/>
              </a:rPr>
              <a:t>Deliver your </a:t>
            </a:r>
            <a:r>
              <a:rPr lang="en-US" sz="3600" dirty="0">
                <a:latin typeface="Franklin Gothic Book" charset="0"/>
              </a:rPr>
              <a:t>thesis statement</a:t>
            </a:r>
          </a:p>
          <a:p>
            <a:pPr>
              <a:lnSpc>
                <a:spcPct val="110000"/>
              </a:lnSpc>
              <a:buFont typeface="Wingdings" charset="0"/>
              <a:buChar char="²"/>
            </a:pPr>
            <a:endParaRPr lang="en-US" sz="2400" dirty="0">
              <a:latin typeface="Franklin Gothic Book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56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731" y="514942"/>
            <a:ext cx="5924996" cy="8715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Ineffective</a:t>
            </a:r>
            <a:r>
              <a:rPr lang="en-US" dirty="0" smtClean="0"/>
              <a:t> </a:t>
            </a:r>
            <a:r>
              <a:rPr lang="en-US" sz="4000" dirty="0" smtClean="0"/>
              <a:t>Introductions: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84958" y="4293803"/>
            <a:ext cx="8200242" cy="31413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Things NOT to do: </a:t>
            </a:r>
          </a:p>
          <a:p>
            <a:pPr marL="285750" indent="-285750">
              <a:buFont typeface="Wingdings" charset="2"/>
              <a:buChar char="²"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Beat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around the bush</a:t>
            </a:r>
          </a:p>
          <a:p>
            <a:pPr marL="1028700" lvl="1" indent="-285750">
              <a:buFont typeface="Wingdings" charset="2"/>
              <a:buChar char="²"/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irrelevant information</a:t>
            </a:r>
          </a:p>
          <a:p>
            <a:pPr>
              <a:buFont typeface="Wingdings" charset="0"/>
              <a:buChar char="²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Confuse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audience</a:t>
            </a:r>
          </a:p>
          <a:p>
            <a:pPr marL="1028700" lvl="1" indent="-285750">
              <a:buFont typeface="Wingdings" charset="0"/>
              <a:buChar char="²"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Introducing too many topics</a:t>
            </a:r>
          </a:p>
          <a:p>
            <a:pPr marL="1028700" lvl="1" indent="-285750">
              <a:buFont typeface="Wingdings" charset="0"/>
              <a:buChar char="²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Discuss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topic you won’t cover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660" y="1386480"/>
            <a:ext cx="6678987" cy="290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674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54755" y="-7989"/>
            <a:ext cx="6769379" cy="116205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Ineffective Introductions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381093" y="1449778"/>
            <a:ext cx="3255264" cy="509076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800" dirty="0" smtClean="0"/>
              <a:t>Things NOT to do:</a:t>
            </a:r>
          </a:p>
          <a:p>
            <a:pPr algn="l">
              <a:lnSpc>
                <a:spcPct val="110000"/>
              </a:lnSpc>
            </a:pPr>
            <a:r>
              <a:rPr lang="en-US" sz="3800" dirty="0" smtClean="0"/>
              <a:t>- </a:t>
            </a:r>
            <a:r>
              <a:rPr lang="en-US" sz="2000" dirty="0" smtClean="0"/>
              <a:t>Use </a:t>
            </a:r>
            <a:r>
              <a:rPr lang="en-US" sz="2000" dirty="0"/>
              <a:t>clichéd &amp; overly grand </a:t>
            </a:r>
            <a:r>
              <a:rPr lang="en-US" sz="2000" dirty="0" smtClean="0"/>
              <a:t>statements</a:t>
            </a:r>
          </a:p>
          <a:p>
            <a:pPr marL="1028700" lvl="1" indent="-285750">
              <a:lnSpc>
                <a:spcPct val="110000"/>
              </a:lnSpc>
              <a:buFont typeface="Wingdings" charset="0"/>
              <a:buChar char="²"/>
            </a:pPr>
            <a:r>
              <a:rPr lang="en-US" sz="1800" dirty="0">
                <a:solidFill>
                  <a:schemeClr val="bg1"/>
                </a:solidFill>
              </a:rPr>
              <a:t>“Since the beginning of time” or “Webster’s Dictionary defines happiness as…</a:t>
            </a:r>
            <a:r>
              <a:rPr lang="en-US" sz="1800" dirty="0" smtClean="0">
                <a:solidFill>
                  <a:schemeClr val="bg1"/>
                </a:solidFill>
              </a:rPr>
              <a:t>”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-Restate the prompt or </a:t>
            </a:r>
            <a:r>
              <a:rPr lang="en-US" sz="1800" dirty="0" smtClean="0"/>
              <a:t>start with “this paper is about” 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-</a:t>
            </a:r>
            <a:r>
              <a:rPr lang="en-US" sz="2200" dirty="0" smtClean="0"/>
              <a:t>Forget </a:t>
            </a:r>
            <a:r>
              <a:rPr lang="en-US" sz="2200" dirty="0"/>
              <a:t>your thesis statement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1037" y="2606005"/>
            <a:ext cx="4187630" cy="234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468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beginning an introduction: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0" y="2070846"/>
            <a:ext cx="7991919" cy="4591459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sz="1800" dirty="0" smtClean="0"/>
              <a:t>Start with a general (</a:t>
            </a:r>
            <a:r>
              <a:rPr lang="en-US" sz="1800" b="1" dirty="0" smtClean="0"/>
              <a:t>but not too general</a:t>
            </a:r>
            <a:r>
              <a:rPr lang="en-US" sz="1800" dirty="0" smtClean="0"/>
              <a:t>!) subject that can be narrowed down into the specific topic of your essay. </a:t>
            </a:r>
          </a:p>
          <a:p>
            <a:endParaRPr lang="en-US" sz="1800" dirty="0" smtClean="0"/>
          </a:p>
          <a:p>
            <a:r>
              <a:rPr lang="en-US" sz="1800" dirty="0" smtClean="0"/>
              <a:t>Begin with specifics that will broaden into the more general topic of your essay. </a:t>
            </a:r>
          </a:p>
          <a:p>
            <a:endParaRPr lang="en-US" sz="1800" dirty="0" smtClean="0"/>
          </a:p>
          <a:p>
            <a:r>
              <a:rPr lang="en-US" sz="1800" dirty="0" smtClean="0"/>
              <a:t>Make a startling, impactful,  or interesting statement and explain how it is connected to your topic. </a:t>
            </a:r>
          </a:p>
          <a:p>
            <a:endParaRPr lang="en-US" sz="1800" dirty="0" smtClean="0"/>
          </a:p>
          <a:p>
            <a:r>
              <a:rPr lang="en-US" sz="1800" dirty="0" smtClean="0"/>
              <a:t>Start with an idea or statement that is a widely held point of view, and then surprise the reader by stating that this idea is false or that you hold a different point of view.</a:t>
            </a:r>
          </a:p>
        </p:txBody>
      </p:sp>
    </p:spTree>
    <p:extLst>
      <p:ext uri="{BB962C8B-B14F-4D97-AF65-F5344CB8AC3E}">
        <p14:creationId xmlns:p14="http://schemas.microsoft.com/office/powerpoint/2010/main" xmlns="" val="135960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170" y="362578"/>
            <a:ext cx="6181611" cy="1162050"/>
          </a:xfrm>
        </p:spPr>
        <p:txBody>
          <a:bodyPr>
            <a:noAutofit/>
          </a:bodyPr>
          <a:lstStyle/>
          <a:p>
            <a:r>
              <a:rPr lang="en-US" sz="3600" dirty="0" smtClean="0"/>
              <a:t>Effective Introductions: Checklist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94" y="2000432"/>
            <a:ext cx="6179566" cy="4125732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Does my introduction avoid grand statements?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Do I present my topic and my thesis in the introduction?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Does my introduction explain the purpose of my paper?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Is my introduction interesting? Do I engage the audience?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Does my introduction provide a road map for my reader?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1526" y="2459177"/>
            <a:ext cx="23241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651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98518" y="1516903"/>
            <a:ext cx="7558960" cy="4936662"/>
          </a:xfrm>
        </p:spPr>
        <p:txBody>
          <a:bodyPr/>
          <a:lstStyle/>
          <a:p>
            <a:r>
              <a:rPr lang="en-US" dirty="0" smtClean="0"/>
              <a:t>Thesis statements are </a:t>
            </a:r>
            <a:r>
              <a:rPr lang="en-US" sz="3600" dirty="0" smtClean="0"/>
              <a:t>arguments</a:t>
            </a:r>
            <a:r>
              <a:rPr lang="en-US" dirty="0" smtClean="0"/>
              <a:t>. You support this argument with the rest of the material in your paper (think of the map!)</a:t>
            </a:r>
          </a:p>
          <a:p>
            <a:r>
              <a:rPr lang="en-US" dirty="0" smtClean="0"/>
              <a:t> I should be able to </a:t>
            </a:r>
            <a:r>
              <a:rPr lang="en-US" sz="3600" dirty="0" smtClean="0"/>
              <a:t>agree or disagree</a:t>
            </a:r>
            <a:r>
              <a:rPr lang="en-US" dirty="0" smtClean="0"/>
              <a:t> with your thesis statement (though it’s your job to make me agree). </a:t>
            </a:r>
          </a:p>
          <a:p>
            <a:r>
              <a:rPr lang="en-US" dirty="0" smtClean="0"/>
              <a:t>*Drafting tip:  If your paper doesn’t support your thesis statement, you can change your essay or change your thesis statement.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749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901360" cy="46589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r>
              <a:rPr lang="en-US" dirty="0" smtClean="0"/>
              <a:t>Shakespeare was the world’s greatest playwright</a:t>
            </a:r>
          </a:p>
          <a:p>
            <a:r>
              <a:rPr lang="en-US" dirty="0" smtClean="0"/>
              <a:t>Starbucks has the most amazing coffee anyone has ever tasted in the history of the world. </a:t>
            </a:r>
          </a:p>
          <a:p>
            <a:r>
              <a:rPr lang="en-US" dirty="0" smtClean="0"/>
              <a:t>This paper will describe the layout of Chipotle		</a:t>
            </a:r>
          </a:p>
          <a:p>
            <a:r>
              <a:rPr lang="en-US" dirty="0"/>
              <a:t>World hunger has many causes and effects.</a:t>
            </a:r>
          </a:p>
          <a:p>
            <a:r>
              <a:rPr lang="en-US" dirty="0" smtClean="0"/>
              <a:t>Hunger </a:t>
            </a:r>
            <a:r>
              <a:rPr lang="en-US" dirty="0"/>
              <a:t>persists in </a:t>
            </a:r>
            <a:r>
              <a:rPr lang="en-US" dirty="0" smtClean="0"/>
              <a:t>Africa </a:t>
            </a:r>
            <a:r>
              <a:rPr lang="en-US" dirty="0"/>
              <a:t>because jobs are scarce and farming in the infertile soil is rarely profitable.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299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Reasoning: </a:t>
            </a:r>
          </a:p>
          <a:p>
            <a:r>
              <a:rPr lang="en-US" dirty="0" smtClean="0"/>
              <a:t>Okay, but not very defensible or interesting</a:t>
            </a:r>
          </a:p>
          <a:p>
            <a:r>
              <a:rPr lang="en-US" dirty="0" smtClean="0"/>
              <a:t>Emotional, vague, not defensible</a:t>
            </a:r>
          </a:p>
          <a:p>
            <a:r>
              <a:rPr lang="en-US" dirty="0" smtClean="0"/>
              <a:t>Doesn’t reveal a central claim</a:t>
            </a:r>
          </a:p>
          <a:p>
            <a:r>
              <a:rPr lang="en-US" dirty="0" smtClean="0"/>
              <a:t>Too broad to prove in this paper. </a:t>
            </a:r>
          </a:p>
          <a:p>
            <a:r>
              <a:rPr lang="en-US" dirty="0" smtClean="0"/>
              <a:t>Shows purpose and context, promises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43875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125</TotalTime>
  <Words>943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Introductions, Thesis Statements, and Conclusions</vt:lpstr>
      <vt:lpstr>Why are these things so important?  </vt:lpstr>
      <vt:lpstr>Effective Introductions:</vt:lpstr>
      <vt:lpstr>Ineffective Introductions: </vt:lpstr>
      <vt:lpstr>Ineffective Introductions</vt:lpstr>
      <vt:lpstr>Tips for beginning an introduction: </vt:lpstr>
      <vt:lpstr>Effective Introductions: Checklist </vt:lpstr>
      <vt:lpstr>Thesis Statements</vt:lpstr>
      <vt:lpstr>Thesis Statements</vt:lpstr>
      <vt:lpstr>Effective Thesis Statements: Checklist</vt:lpstr>
      <vt:lpstr>Transitions </vt:lpstr>
      <vt:lpstr>Effective Transitions: Checklist</vt:lpstr>
      <vt:lpstr>Effective Conclusions: Finish Strong</vt:lpstr>
      <vt:lpstr>Conclusion Pitfalls: </vt:lpstr>
    </vt:vector>
  </TitlesOfParts>
  <Company>Uniersity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Statements, Introductions, and Conclusions</dc:title>
  <dc:creator>Danielle Dodson</dc:creator>
  <cp:lastModifiedBy>maryc</cp:lastModifiedBy>
  <cp:revision>12</cp:revision>
  <dcterms:created xsi:type="dcterms:W3CDTF">2014-10-20T17:39:31Z</dcterms:created>
  <dcterms:modified xsi:type="dcterms:W3CDTF">2015-10-13T22:16:10Z</dcterms:modified>
</cp:coreProperties>
</file>