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78" r:id="rId3"/>
    <p:sldId id="279" r:id="rId4"/>
    <p:sldId id="257" r:id="rId5"/>
    <p:sldId id="280" r:id="rId6"/>
    <p:sldId id="258" r:id="rId7"/>
    <p:sldId id="259" r:id="rId8"/>
    <p:sldId id="260" r:id="rId9"/>
    <p:sldId id="273" r:id="rId10"/>
    <p:sldId id="274" r:id="rId11"/>
    <p:sldId id="275" r:id="rId12"/>
    <p:sldId id="276" r:id="rId13"/>
    <p:sldId id="277" r:id="rId14"/>
    <p:sldId id="281" r:id="rId15"/>
    <p:sldId id="282" r:id="rId16"/>
    <p:sldId id="283" r:id="rId17"/>
    <p:sldId id="285" r:id="rId18"/>
    <p:sldId id="261" r:id="rId19"/>
    <p:sldId id="262" r:id="rId20"/>
    <p:sldId id="263" r:id="rId21"/>
    <p:sldId id="264" r:id="rId22"/>
    <p:sldId id="265" r:id="rId23"/>
    <p:sldId id="272" r:id="rId24"/>
    <p:sldId id="266" r:id="rId25"/>
    <p:sldId id="284" r:id="rId26"/>
    <p:sldId id="267" r:id="rId27"/>
    <p:sldId id="268" r:id="rId28"/>
    <p:sldId id="269" r:id="rId29"/>
    <p:sldId id="270" r:id="rId30"/>
    <p:sldId id="27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B500-38C8-4DF8-BF96-95CB08A2E88D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B1A78E8-2297-4638-A5A9-10BA5D1FE2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B500-38C8-4DF8-BF96-95CB08A2E88D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78E8-2297-4638-A5A9-10BA5D1FE2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B500-38C8-4DF8-BF96-95CB08A2E88D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78E8-2297-4638-A5A9-10BA5D1FE2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B500-38C8-4DF8-BF96-95CB08A2E88D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B1A78E8-2297-4638-A5A9-10BA5D1FE2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B500-38C8-4DF8-BF96-95CB08A2E88D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78E8-2297-4638-A5A9-10BA5D1FE25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B500-38C8-4DF8-BF96-95CB08A2E88D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78E8-2297-4638-A5A9-10BA5D1FE2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B500-38C8-4DF8-BF96-95CB08A2E88D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B1A78E8-2297-4638-A5A9-10BA5D1FE25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B500-38C8-4DF8-BF96-95CB08A2E88D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78E8-2297-4638-A5A9-10BA5D1FE2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B500-38C8-4DF8-BF96-95CB08A2E88D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78E8-2297-4638-A5A9-10BA5D1FE2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B500-38C8-4DF8-BF96-95CB08A2E88D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78E8-2297-4638-A5A9-10BA5D1FE2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B500-38C8-4DF8-BF96-95CB08A2E88D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78E8-2297-4638-A5A9-10BA5D1FE25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441B500-38C8-4DF8-BF96-95CB08A2E88D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B1A78E8-2297-4638-A5A9-10BA5D1FE25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APA Style: A Primer</a:t>
            </a:r>
            <a:br>
              <a:rPr lang="en-US" dirty="0"/>
            </a:b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CASS, Fall 2015</a:t>
            </a:r>
            <a:endParaRPr lang="en-US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28600"/>
            <a:ext cx="441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686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head</a:t>
            </a:r>
            <a:endParaRPr 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859" y="1554163"/>
            <a:ext cx="5682682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288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head</a:t>
            </a:r>
            <a:endParaRPr 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188369"/>
            <a:ext cx="65913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857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head</a:t>
            </a:r>
            <a:endParaRPr lang="en-US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6962775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34200" y="2590800"/>
            <a:ext cx="1828800" cy="2031325"/>
          </a:xfrm>
          <a:prstGeom prst="rect">
            <a:avLst/>
          </a:prstGeom>
          <a:solidFill>
            <a:schemeClr val="accent6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Did you know that if you type </a:t>
            </a:r>
            <a:r>
              <a:rPr lang="en-US" dirty="0" err="1" smtClean="0"/>
              <a:t>Crtl</a:t>
            </a:r>
            <a:r>
              <a:rPr lang="en-US" dirty="0" smtClean="0"/>
              <a:t> + End, Microsoft Word will insert a page break automatically?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rot="5948485">
            <a:off x="6196457" y="2560945"/>
            <a:ext cx="328398" cy="6376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29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head</a:t>
            </a:r>
            <a:endParaRPr lang="en-US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7" y="1676400"/>
            <a:ext cx="7058025" cy="385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8600"/>
            <a:ext cx="1562100" cy="12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404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</a:t>
            </a:r>
            <a:r>
              <a:rPr lang="en-US" dirty="0" err="1" smtClean="0"/>
              <a:t>apa</a:t>
            </a:r>
            <a:r>
              <a:rPr lang="en-US" dirty="0" smtClean="0"/>
              <a:t> papers comes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47847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You can use library resources to find books and journal articles to cite in your papers.</a:t>
            </a:r>
          </a:p>
          <a:p>
            <a:r>
              <a:rPr lang="en-US" sz="2800" dirty="0" smtClean="0"/>
              <a:t>We recommend using the Electronic Resources tool!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6534"/>
            <a:ext cx="9144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own Arrow 3"/>
          <p:cNvSpPr/>
          <p:nvPr/>
        </p:nvSpPr>
        <p:spPr>
          <a:xfrm rot="2834585">
            <a:off x="3862782" y="474523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605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Ebscohost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" y="1926431"/>
            <a:ext cx="8086725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own Arrow 3"/>
          <p:cNvSpPr/>
          <p:nvPr/>
        </p:nvSpPr>
        <p:spPr>
          <a:xfrm rot="3234140">
            <a:off x="2133600" y="302684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00200" y="3428999"/>
            <a:ext cx="80772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Free research database @ LU!!!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2715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Search your paper topic to find articles!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12" y="1554163"/>
            <a:ext cx="7102375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own Arrow 3"/>
          <p:cNvSpPr/>
          <p:nvPr/>
        </p:nvSpPr>
        <p:spPr>
          <a:xfrm rot="8067596">
            <a:off x="4953000" y="22860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 rot="6500732">
            <a:off x="3498693" y="522877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0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Ebscohost</a:t>
            </a:r>
            <a:r>
              <a:rPr lang="en-US" dirty="0" smtClean="0"/>
              <a:t> even has a citation tool!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587"/>
            <a:ext cx="8686800" cy="2147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1676400"/>
            <a:ext cx="6652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Warning</a:t>
            </a:r>
            <a:r>
              <a:rPr lang="en-US" dirty="0" smtClean="0"/>
              <a:t>, while the citation tool is helpful, it is not 100% accurate. </a:t>
            </a:r>
          </a:p>
          <a:p>
            <a:r>
              <a:rPr lang="en-US" dirty="0" smtClean="0"/>
              <a:t>You still have to follow the APA citation rules and make corrections.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7153730" y="41148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8932" y="4953000"/>
            <a:ext cx="8200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Clicking the Cite tool auto-generates a citation of the article you are reading online. </a:t>
            </a: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 rot="10800000">
            <a:off x="1721359" y="5322332"/>
            <a:ext cx="242316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916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are key in </a:t>
            </a:r>
            <a:r>
              <a:rPr lang="en-US" dirty="0" err="1" smtClean="0"/>
              <a:t>apa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76657"/>
            <a:ext cx="8686800" cy="4480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337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text samples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83" y="1554163"/>
            <a:ext cx="8426834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775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magic wanD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Not surprisingly, </a:t>
            </a:r>
            <a:r>
              <a:rPr lang="en-US" dirty="0" smtClean="0"/>
              <a:t>CASS tutors </a:t>
            </a:r>
            <a:r>
              <a:rPr lang="en-US" dirty="0"/>
              <a:t>receive a lot of questions about how to create references for all sorts of different </a:t>
            </a:r>
            <a:r>
              <a:rPr lang="en-US" dirty="0" smtClean="0"/>
              <a:t>sources</a:t>
            </a:r>
            <a:r>
              <a:rPr lang="en-US" dirty="0"/>
              <a:t> </a:t>
            </a:r>
            <a:r>
              <a:rPr lang="en-US" dirty="0" smtClean="0"/>
              <a:t>in APA format.</a:t>
            </a:r>
          </a:p>
          <a:p>
            <a:r>
              <a:rPr lang="en-US" dirty="0" smtClean="0"/>
              <a:t>We don’t have a magic wand to generate perfect citations for you!  </a:t>
            </a:r>
          </a:p>
          <a:p>
            <a:r>
              <a:rPr lang="en-US" dirty="0" smtClean="0"/>
              <a:t>Instead, we work with you to create citations from sources like the </a:t>
            </a:r>
            <a:r>
              <a:rPr lang="en-US" b="1" dirty="0" smtClean="0"/>
              <a:t>Publication Manual, </a:t>
            </a:r>
            <a:r>
              <a:rPr lang="en-US" dirty="0" smtClean="0"/>
              <a:t>which we keep on reserve in our tutoring library</a:t>
            </a:r>
            <a:r>
              <a:rPr lang="en-US" dirty="0"/>
              <a:t>!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278452"/>
            <a:ext cx="996879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272107" y="197087"/>
            <a:ext cx="847613" cy="119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146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vary by # of authors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08" y="1554163"/>
            <a:ext cx="810598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991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 at end of paper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67" y="1554163"/>
            <a:ext cx="8351865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02" y="4492950"/>
            <a:ext cx="4829798" cy="219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40858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reference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79" y="1554163"/>
            <a:ext cx="8406442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18630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457200"/>
            <a:r>
              <a:rPr lang="en-US" dirty="0" smtClean="0"/>
              <a:t>Hanging indent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26419"/>
            <a:ext cx="685800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926592" y="32766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93" y="4309350"/>
            <a:ext cx="1011237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93" y="5334000"/>
            <a:ext cx="1011237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38385"/>
            <a:ext cx="1023488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8600"/>
            <a:ext cx="3581400" cy="229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own Arrow 2"/>
          <p:cNvSpPr/>
          <p:nvPr/>
        </p:nvSpPr>
        <p:spPr>
          <a:xfrm rot="9237392">
            <a:off x="7929962" y="152056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159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 documents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55" y="1554163"/>
            <a:ext cx="859689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371600"/>
            <a:ext cx="13335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800" y="4495800"/>
            <a:ext cx="4495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Example:</a:t>
            </a:r>
            <a:r>
              <a:rPr lang="en-US" dirty="0" smtClean="0"/>
              <a:t> 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effectLst/>
              </a:rPr>
              <a:t>Author, A. (year). Title of article. </a:t>
            </a:r>
            <a:r>
              <a:rPr lang="en-US" i="1" dirty="0" smtClean="0">
                <a:effectLst/>
              </a:rPr>
              <a:t>Journal Title,</a:t>
            </a:r>
          </a:p>
          <a:p>
            <a:endParaRPr lang="en-US" i="1" dirty="0"/>
          </a:p>
          <a:p>
            <a:r>
              <a:rPr lang="en-US" i="1" dirty="0" smtClean="0">
                <a:effectLst/>
              </a:rPr>
              <a:t> 	X</a:t>
            </a:r>
            <a:r>
              <a:rPr lang="en-US" dirty="0" smtClean="0">
                <a:effectLst/>
              </a:rPr>
              <a:t>, xxx–xxx. </a:t>
            </a:r>
            <a:r>
              <a:rPr lang="en-US" dirty="0" err="1" smtClean="0">
                <a:effectLst/>
              </a:rPr>
              <a:t>doi:xxxxxx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8978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 citation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47847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If there is no DOI and you must type the web address, you can remove the hyperlink to the website. </a:t>
            </a:r>
          </a:p>
          <a:p>
            <a:r>
              <a:rPr lang="en-US" sz="2800" dirty="0" smtClean="0"/>
              <a:t>It’s easy – right click and pick Remove Hyperlink!</a:t>
            </a:r>
          </a:p>
          <a:p>
            <a:r>
              <a:rPr lang="en-US" sz="2800" dirty="0" smtClean="0"/>
              <a:t>If your paper is being submitted electronically,         you may want to leave hyperlinks 				 in the paper. See what your professor wants.</a:t>
            </a:r>
          </a:p>
          <a:p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399" y="3276599"/>
            <a:ext cx="1571625" cy="3898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6324600" y="59436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800600"/>
            <a:ext cx="25908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42519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reference types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664494"/>
            <a:ext cx="845820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10000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05749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 article citation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37" y="1554163"/>
            <a:ext cx="7868325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81000"/>
            <a:ext cx="17145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51926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 chapter citation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97653"/>
            <a:ext cx="8686800" cy="2838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57200"/>
            <a:ext cx="1633538" cy="2446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70243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Whole book citation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12" y="1554163"/>
            <a:ext cx="8068976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04800"/>
            <a:ext cx="34290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8749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Purdue owl is free &amp; Helpful</a:t>
            </a:r>
            <a:endParaRPr lang="en-US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736" y="1554163"/>
            <a:ext cx="6196928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00600" y="6248400"/>
            <a:ext cx="3786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</a:t>
            </a:r>
            <a:r>
              <a:rPr lang="en-US" i="1" dirty="0" smtClean="0"/>
              <a:t>Publication Manual </a:t>
            </a:r>
            <a:r>
              <a:rPr lang="en-US" dirty="0" smtClean="0"/>
              <a:t>rules online!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71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for this PPT from: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7523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http://www.apastyle.org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 smtClean="0"/>
              <a:t>LU Tutors &amp; SI Leaders – </a:t>
            </a:r>
          </a:p>
          <a:p>
            <a:pPr marL="0" indent="0" algn="ctr">
              <a:buNone/>
            </a:pPr>
            <a:r>
              <a:rPr lang="en-US" b="1" dirty="0" smtClean="0"/>
              <a:t>Here to Help You Master APA Style! </a:t>
            </a:r>
          </a:p>
          <a:p>
            <a:pPr marL="0" indent="0" algn="ctr">
              <a:buNone/>
            </a:pPr>
            <a:r>
              <a:rPr lang="en-US" b="1" dirty="0" smtClean="0"/>
              <a:t>You got this!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489" y="2286001"/>
            <a:ext cx="5791912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0" y="4768334"/>
            <a:ext cx="4360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Free tutoring – Lower Level, Page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061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 origins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43" y="1554163"/>
            <a:ext cx="81821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591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Apa</a:t>
            </a:r>
            <a:r>
              <a:rPr lang="en-US" dirty="0" smtClean="0"/>
              <a:t> is different from </a:t>
            </a:r>
            <a:r>
              <a:rPr lang="en-US" dirty="0" err="1" smtClean="0"/>
              <a:t>mla</a:t>
            </a:r>
            <a:r>
              <a:rPr lang="en-US" dirty="0" smtClean="0"/>
              <a:t>/</a:t>
            </a:r>
            <a:r>
              <a:rPr lang="en-US" dirty="0" err="1" smtClean="0"/>
              <a:t>chicago</a:t>
            </a:r>
            <a:endParaRPr lang="en-US" dirty="0"/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93306"/>
            <a:ext cx="8839200" cy="1207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n Arrow 4"/>
          <p:cNvSpPr/>
          <p:nvPr/>
        </p:nvSpPr>
        <p:spPr>
          <a:xfrm>
            <a:off x="4724400" y="233807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05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 Papers utilize sections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686800" cy="3955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153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 Format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57054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657600"/>
            <a:ext cx="390525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70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formatting rules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18" y="1554163"/>
            <a:ext cx="839456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153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head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2083594"/>
            <a:ext cx="59055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own Arrow 3"/>
          <p:cNvSpPr/>
          <p:nvPr/>
        </p:nvSpPr>
        <p:spPr>
          <a:xfrm>
            <a:off x="5105400" y="12954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5400000">
            <a:off x="4114800" y="35825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970857"/>
            <a:ext cx="542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868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394</TotalTime>
  <Words>356</Words>
  <Application>Microsoft Office PowerPoint</Application>
  <PresentationFormat>On-screen Show (4:3)</PresentationFormat>
  <Paragraphs>61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Trek</vt:lpstr>
      <vt:lpstr>APA Style: A Primer </vt:lpstr>
      <vt:lpstr>No magic wanD</vt:lpstr>
      <vt:lpstr>Purdue owl is free &amp; Helpful</vt:lpstr>
      <vt:lpstr>APA origins</vt:lpstr>
      <vt:lpstr>Apa is different from mla/chicago</vt:lpstr>
      <vt:lpstr>APA Papers utilize sections</vt:lpstr>
      <vt:lpstr>APA Format</vt:lpstr>
      <vt:lpstr>A few formatting rules</vt:lpstr>
      <vt:lpstr>Running head</vt:lpstr>
      <vt:lpstr>Running head</vt:lpstr>
      <vt:lpstr>Running head</vt:lpstr>
      <vt:lpstr>Running head</vt:lpstr>
      <vt:lpstr>Running head</vt:lpstr>
      <vt:lpstr>With apa papers comes research</vt:lpstr>
      <vt:lpstr>Ebscohost</vt:lpstr>
      <vt:lpstr>Search your paper topic to find articles!</vt:lpstr>
      <vt:lpstr>Ebscohost even has a citation tool!</vt:lpstr>
      <vt:lpstr>References are key in apa </vt:lpstr>
      <vt:lpstr>In text samples</vt:lpstr>
      <vt:lpstr>References vary by # of authors</vt:lpstr>
      <vt:lpstr>Works cited at end of paper</vt:lpstr>
      <vt:lpstr>Sample reference</vt:lpstr>
      <vt:lpstr>Hanging indent</vt:lpstr>
      <vt:lpstr>Electronic documents</vt:lpstr>
      <vt:lpstr>Website citation</vt:lpstr>
      <vt:lpstr>Common reference types</vt:lpstr>
      <vt:lpstr>Journal article citation</vt:lpstr>
      <vt:lpstr>Book chapter citation</vt:lpstr>
      <vt:lpstr>Whole book citation</vt:lpstr>
      <vt:lpstr>Information for this PPT from:</vt:lpstr>
    </vt:vector>
  </TitlesOfParts>
  <Company>Lincoln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APA Style: A Primer</dc:title>
  <dc:creator>Miller, Amy</dc:creator>
  <cp:lastModifiedBy>Miller, Amy</cp:lastModifiedBy>
  <cp:revision>18</cp:revision>
  <dcterms:created xsi:type="dcterms:W3CDTF">2015-09-30T14:18:12Z</dcterms:created>
  <dcterms:modified xsi:type="dcterms:W3CDTF">2015-10-01T18:43:12Z</dcterms:modified>
</cp:coreProperties>
</file>